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  <p:sldMasterId id="2147483684" r:id="rId6"/>
  </p:sldMasterIdLst>
  <p:notesMasterIdLst>
    <p:notesMasterId r:id="rId43"/>
  </p:notesMasterIdLst>
  <p:sldIdLst>
    <p:sldId id="405" r:id="rId7"/>
    <p:sldId id="411" r:id="rId8"/>
    <p:sldId id="412" r:id="rId9"/>
    <p:sldId id="413" r:id="rId10"/>
    <p:sldId id="444" r:id="rId11"/>
    <p:sldId id="414" r:id="rId12"/>
    <p:sldId id="417" r:id="rId13"/>
    <p:sldId id="415" r:id="rId14"/>
    <p:sldId id="419" r:id="rId15"/>
    <p:sldId id="418" r:id="rId16"/>
    <p:sldId id="439" r:id="rId17"/>
    <p:sldId id="424" r:id="rId18"/>
    <p:sldId id="416" r:id="rId19"/>
    <p:sldId id="410" r:id="rId20"/>
    <p:sldId id="420" r:id="rId21"/>
    <p:sldId id="421" r:id="rId22"/>
    <p:sldId id="422" r:id="rId23"/>
    <p:sldId id="423" r:id="rId24"/>
    <p:sldId id="425" r:id="rId25"/>
    <p:sldId id="427" r:id="rId26"/>
    <p:sldId id="428" r:id="rId27"/>
    <p:sldId id="426" r:id="rId28"/>
    <p:sldId id="431" r:id="rId29"/>
    <p:sldId id="432" r:id="rId30"/>
    <p:sldId id="430" r:id="rId31"/>
    <p:sldId id="435" r:id="rId32"/>
    <p:sldId id="438" r:id="rId33"/>
    <p:sldId id="436" r:id="rId34"/>
    <p:sldId id="434" r:id="rId35"/>
    <p:sldId id="433" r:id="rId36"/>
    <p:sldId id="429" r:id="rId37"/>
    <p:sldId id="437" r:id="rId38"/>
    <p:sldId id="440" r:id="rId39"/>
    <p:sldId id="441" r:id="rId40"/>
    <p:sldId id="442" r:id="rId41"/>
    <p:sldId id="443" r:id="rId42"/>
  </p:sldIdLst>
  <p:sldSz cx="9144000" cy="6858000" type="screen4x3"/>
  <p:notesSz cx="6797675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84" charset="0"/>
        <a:ea typeface="ヒラギノ角ゴ Pro W3"/>
        <a:cs typeface="ヒラギノ角ゴ Pro W3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84" charset="0"/>
        <a:ea typeface="ヒラギノ角ゴ Pro W3"/>
        <a:cs typeface="ヒラギノ角ゴ Pro W3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84" charset="0"/>
        <a:ea typeface="ヒラギノ角ゴ Pro W3"/>
        <a:cs typeface="ヒラギノ角ゴ Pro W3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84" charset="0"/>
        <a:ea typeface="ヒラギノ角ゴ Pro W3"/>
        <a:cs typeface="ヒラギノ角ゴ Pro W3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8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Lucida Grande" pitchFamily="8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Lucida Grande" pitchFamily="8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Lucida Grande" pitchFamily="8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Lucida Grande" pitchFamily="8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0EAEC"/>
    <a:srgbClr val="FF66FF"/>
    <a:srgbClr val="0066FF"/>
    <a:srgbClr val="00FF00"/>
    <a:srgbClr val="FFFF66"/>
    <a:srgbClr val="006600"/>
    <a:srgbClr val="E1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6607" autoAdjust="0"/>
  </p:normalViewPr>
  <p:slideViewPr>
    <p:cSldViewPr>
      <p:cViewPr varScale="1">
        <p:scale>
          <a:sx n="100" d="100"/>
          <a:sy n="100" d="100"/>
        </p:scale>
        <p:origin x="191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6463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A1079AB3-BBF7-44E1-892A-7A8F6C964E3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ヒラギノ角ゴ Pro W3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ヒラギノ角ゴ Pro W3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ヒラギノ角ゴ Pro W3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ヒラギノ角ゴ Pro W3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ヒラギノ角ゴ Pro W3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79AB3-BBF7-44E1-892A-7A8F6C964E36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3711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Antonis Papanestis - RICH 2018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42B846-FF22-4A7A-9B91-CD5EB0671F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327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0978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08477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51419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3520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0"/>
            <a:ext cx="5486400" cy="804862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0938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0"/>
            <a:ext cx="9144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Antonis Papanestis - RICH 2018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2AFABA-3401-4CC8-8F5E-770E4006A9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7710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Antonis Papanestis - RICH 2018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1A5340-C5CA-4A79-AD19-A6825E1833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2991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9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Antonis Papanestis - RICH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4D6E-4B69-43BB-8ED4-FA12D2DC06CE}" type="slidenum">
              <a:rPr lang="en-US" altLang="en-US" smtClean="0"/>
              <a:pPr/>
              <a:t>‹#›</a:t>
            </a:fld>
            <a:r>
              <a:rPr lang="en-US" altLang="en-US" dirty="0" smtClean="0"/>
              <a:t>/36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39841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786047"/>
            <a:ext cx="7848872" cy="1362075"/>
          </a:xfrm>
        </p:spPr>
        <p:txBody>
          <a:bodyPr anchor="t"/>
          <a:lstStyle>
            <a:lvl1pPr algn="l">
              <a:defRPr sz="4400" b="1" cap="none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0"/>
            <a:ext cx="7772400" cy="1500187"/>
          </a:xfrm>
        </p:spPr>
        <p:txBody>
          <a:bodyPr anchor="b"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6598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06596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484784"/>
            <a:ext cx="4040188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97331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182951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77473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Antonis Papanestis - RICH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4D6E-4B69-43BB-8ED4-FA12D2DC06C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09409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89" r="51477" b="36159"/>
          <a:stretch>
            <a:fillRect/>
          </a:stretch>
        </p:blipFill>
        <p:spPr bwMode="auto">
          <a:xfrm>
            <a:off x="-36513" y="-96838"/>
            <a:ext cx="9242426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2860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3929063"/>
            <a:ext cx="7772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Antonis Papanestis - RICH 2018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DE8E61-D5D0-4173-ABE9-DAC4F5E78FF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6" r:id="rId1"/>
    <p:sldLayoutId id="2147484617" r:id="rId2"/>
    <p:sldLayoutId id="2147484618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64189"/>
          <a:stretch>
            <a:fillRect/>
          </a:stretch>
        </p:blipFill>
        <p:spPr bwMode="auto">
          <a:xfrm>
            <a:off x="1225550" y="5570538"/>
            <a:ext cx="800576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Antonis Papanestis - RICH 2018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03504" y="5996136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fld id="{9F414D6E-4B69-43BB-8ED4-FA12D2DC06CE}" type="slidenum">
              <a:rPr lang="en-US" altLang="en-US" smtClean="0"/>
              <a:pPr/>
              <a:t>‹#›</a:t>
            </a:fld>
            <a:r>
              <a:rPr lang="en-US" altLang="en-US" dirty="0" smtClean="0"/>
              <a:t>/36</a:t>
            </a:r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9" r:id="rId1"/>
    <p:sldLayoutId id="2147484620" r:id="rId2"/>
    <p:sldLayoutId id="2147484621" r:id="rId3"/>
    <p:sldLayoutId id="2147484622" r:id="rId4"/>
    <p:sldLayoutId id="2147484623" r:id="rId5"/>
    <p:sldLayoutId id="2147484624" r:id="rId6"/>
    <p:sldLayoutId id="2147484625" r:id="rId7"/>
    <p:sldLayoutId id="2147484626" r:id="rId8"/>
    <p:sldLayoutId id="2147484627" r:id="rId9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3C8C93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jpg"/><Relationship Id="rId4" Type="http://schemas.openxmlformats.org/officeDocument/2006/relationships/image" Target="../media/image3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png"/><Relationship Id="rId7" Type="http://schemas.openxmlformats.org/officeDocument/2006/relationships/image" Target="../media/image19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emf"/><Relationship Id="rId5" Type="http://schemas.openxmlformats.org/officeDocument/2006/relationships/image" Target="../media/image17.jpg"/><Relationship Id="rId4" Type="http://schemas.openxmlformats.org/officeDocument/2006/relationships/image" Target="../media/image16.emf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3C8C93"/>
                </a:solidFill>
                <a:latin typeface="Calibri" panose="020F0502020204030204" pitchFamily="34" charset="0"/>
              </a:rPr>
              <a:t>Cherenkov </a:t>
            </a:r>
            <a:r>
              <a:rPr lang="en-US" altLang="en-US" dirty="0" smtClean="0">
                <a:solidFill>
                  <a:srgbClr val="3C8C93"/>
                </a:solidFill>
                <a:latin typeface="Calibri" panose="020F0502020204030204" pitchFamily="34" charset="0"/>
              </a:rPr>
              <a:t>Light Imaging </a:t>
            </a:r>
            <a:r>
              <a:rPr lang="en-US" altLang="en-US" dirty="0">
                <a:solidFill>
                  <a:srgbClr val="3C8C93"/>
                </a:solidFill>
                <a:latin typeface="Calibri" panose="020F0502020204030204" pitchFamily="34" charset="0"/>
              </a:rPr>
              <a:t>in </a:t>
            </a:r>
            <a:r>
              <a:rPr lang="en-US" altLang="en-US" dirty="0" smtClean="0">
                <a:solidFill>
                  <a:srgbClr val="3C8C93"/>
                </a:solidFill>
                <a:latin typeface="Calibri" panose="020F0502020204030204" pitchFamily="34" charset="0"/>
              </a:rPr>
              <a:t>Particle </a:t>
            </a:r>
            <a:r>
              <a:rPr lang="en-US" altLang="en-US" dirty="0">
                <a:solidFill>
                  <a:srgbClr val="3C8C93"/>
                </a:solidFill>
                <a:latin typeface="Calibri" panose="020F0502020204030204" pitchFamily="34" charset="0"/>
              </a:rPr>
              <a:t>and </a:t>
            </a:r>
            <a:r>
              <a:rPr lang="en-US" altLang="en-US" dirty="0" smtClean="0">
                <a:solidFill>
                  <a:srgbClr val="3C8C93"/>
                </a:solidFill>
                <a:latin typeface="Calibri" panose="020F0502020204030204" pitchFamily="34" charset="0"/>
              </a:rPr>
              <a:t>Nuclear Physics Experiments</a:t>
            </a:r>
          </a:p>
        </p:txBody>
      </p:sp>
      <p:sp>
        <p:nvSpPr>
          <p:cNvPr id="1229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atin typeface="Calibri" panose="020F0502020204030204" pitchFamily="34" charset="0"/>
              </a:rPr>
              <a:t>RICH 2018,</a:t>
            </a:r>
          </a:p>
          <a:p>
            <a:pPr eaLnBrk="1" hangingPunct="1"/>
            <a:r>
              <a:rPr lang="en-US" altLang="en-US" dirty="0" smtClean="0">
                <a:latin typeface="Calibri" panose="020F0502020204030204" pitchFamily="34" charset="0"/>
              </a:rPr>
              <a:t>Moscow</a:t>
            </a:r>
          </a:p>
          <a:p>
            <a:pPr eaLnBrk="1" hangingPunct="1"/>
            <a:endParaRPr lang="en-US" altLang="en-US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dirty="0" smtClean="0">
                <a:latin typeface="Calibri" panose="020F0502020204030204" pitchFamily="34" charset="0"/>
              </a:rPr>
              <a:t>Antonis Papanestis</a:t>
            </a:r>
          </a:p>
          <a:p>
            <a:pPr eaLnBrk="1" hangingPunct="1"/>
            <a:r>
              <a:rPr lang="en-US" altLang="en-US" dirty="0" smtClean="0">
                <a:latin typeface="Calibri" panose="020F0502020204030204" pitchFamily="34" charset="0"/>
              </a:rPr>
              <a:t>STFC - RAL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2144" y="3717032"/>
            <a:ext cx="1979712" cy="6675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180867"/>
            <a:ext cx="2772929" cy="166380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2B846-FF22-4A7A-9B91-CD5EB0671F0F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HERA-B RICH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7" y="724888"/>
            <a:ext cx="2598422" cy="46726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3061215"/>
            <a:ext cx="2411760" cy="30308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17932" y="1613699"/>
            <a:ext cx="3914308" cy="2031325"/>
          </a:xfrm>
          <a:prstGeom prst="rect">
            <a:avLst/>
          </a:prstGeom>
          <a:solidFill>
            <a:srgbClr val="D0EAEC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/>
              <a:t>Started operation in 1999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Gas radiator (100m</a:t>
            </a:r>
            <a:r>
              <a:rPr lang="en-GB" sz="1800" baseline="30000" dirty="0" smtClean="0"/>
              <a:t>3</a:t>
            </a:r>
            <a:r>
              <a:rPr lang="en-GB" sz="1800" dirty="0" smtClean="0"/>
              <a:t> </a:t>
            </a:r>
            <a:r>
              <a:rPr lang="en-GB" sz="1800" dirty="0"/>
              <a:t>C</a:t>
            </a:r>
            <a:r>
              <a:rPr lang="en-GB" sz="1800" baseline="-25000" dirty="0"/>
              <a:t>4</a:t>
            </a:r>
            <a:r>
              <a:rPr lang="en-GB" sz="1800" dirty="0"/>
              <a:t>F</a:t>
            </a:r>
            <a:r>
              <a:rPr lang="en-GB" sz="1800" baseline="-25000" dirty="0"/>
              <a:t>10</a:t>
            </a:r>
            <a:r>
              <a:rPr lang="en-GB" sz="1800" dirty="0" smtClean="0"/>
              <a:t>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Two sets of mirrors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sz="1800" dirty="0" smtClean="0"/>
              <a:t>Primary/secondary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Photon detectors: </a:t>
            </a:r>
            <a:r>
              <a:rPr lang="en-GB" sz="1800" dirty="0" err="1" smtClean="0"/>
              <a:t>MaPMTs</a:t>
            </a:r>
            <a:endParaRPr lang="en-GB" sz="18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sz="1800" dirty="0" smtClean="0"/>
              <a:t>Use of lenses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sz="1800" dirty="0" smtClean="0"/>
              <a:t>Hamamatsu R5900-M16/M4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770" y="259201"/>
            <a:ext cx="1915211" cy="24727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7934" y="3956297"/>
            <a:ext cx="2730170" cy="225435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4D6E-4B69-43BB-8ED4-FA12D2DC06CE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22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Babar DIRC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945682"/>
            <a:ext cx="3817045" cy="2771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0430"/>
            <a:ext cx="1872208" cy="37984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7" y="4120826"/>
            <a:ext cx="3562691" cy="24627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11960" y="3906922"/>
            <a:ext cx="4536504" cy="2031325"/>
          </a:xfrm>
          <a:prstGeom prst="rect">
            <a:avLst/>
          </a:prstGeom>
          <a:solidFill>
            <a:srgbClr val="D0EAEC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Started operation in 1999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Detection of Internally Reflected Cherenkov light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Purified water expansion volume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11000 PMTs for light detection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 </a:t>
            </a:r>
            <a:r>
              <a:rPr lang="en-GB" sz="1800" dirty="0" smtClean="0">
                <a:latin typeface="Symbol" panose="05050102010706020507" pitchFamily="18" charset="2"/>
              </a:rPr>
              <a:t>p</a:t>
            </a:r>
            <a:r>
              <a:rPr lang="en-GB" sz="1800" dirty="0" smtClean="0"/>
              <a:t>/K separation: 3</a:t>
            </a:r>
            <a:r>
              <a:rPr lang="en-GB" sz="1800" dirty="0" smtClean="0">
                <a:latin typeface="Symbol" panose="05050102010706020507" pitchFamily="18" charset="2"/>
              </a:rPr>
              <a:t>s</a:t>
            </a:r>
            <a:r>
              <a:rPr lang="en-GB" sz="1800" dirty="0" smtClean="0"/>
              <a:t> at 4 GeV/c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Single photon timing resolution: 1.7 ns</a:t>
            </a:r>
            <a:endParaRPr lang="en-GB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280" y="1826196"/>
            <a:ext cx="2200987" cy="154637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4D6E-4B69-43BB-8ED4-FA12D2DC06CE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831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HADES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97" y="3967739"/>
            <a:ext cx="2752528" cy="28563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793706"/>
            <a:ext cx="4680520" cy="19814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91880" y="1351276"/>
            <a:ext cx="5472608" cy="2308324"/>
          </a:xfrm>
          <a:prstGeom prst="rect">
            <a:avLst/>
          </a:prstGeom>
          <a:solidFill>
            <a:srgbClr val="D0EAEC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600" dirty="0" smtClean="0"/>
              <a:t>Operational since 2000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600" dirty="0" smtClean="0"/>
              <a:t>MWPC detectors with </a:t>
            </a:r>
            <a:r>
              <a:rPr lang="en-GB" sz="1600" dirty="0" err="1" smtClean="0"/>
              <a:t>CsI</a:t>
            </a:r>
            <a:r>
              <a:rPr lang="en-GB" sz="1600" dirty="0" smtClean="0"/>
              <a:t> photocathode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sz="1600" dirty="0" smtClean="0"/>
              <a:t>Pad readout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600" dirty="0" smtClean="0"/>
              <a:t>Gaseous C</a:t>
            </a:r>
            <a:r>
              <a:rPr lang="en-GB" sz="1600" baseline="-25000" dirty="0" smtClean="0"/>
              <a:t>4</a:t>
            </a:r>
            <a:r>
              <a:rPr lang="en-GB" sz="1600" dirty="0" smtClean="0"/>
              <a:t>F</a:t>
            </a:r>
            <a:r>
              <a:rPr lang="en-GB" sz="1600" baseline="-25000" dirty="0" smtClean="0"/>
              <a:t>10</a:t>
            </a:r>
            <a:r>
              <a:rPr lang="en-GB" sz="1600" dirty="0" smtClean="0"/>
              <a:t> radiator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600" dirty="0" smtClean="0"/>
              <a:t>Special UV coating for mirrors made of glassy carbon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600" dirty="0" smtClean="0"/>
              <a:t>CaF</a:t>
            </a:r>
            <a:r>
              <a:rPr lang="en-GB" sz="1600" baseline="-25000" dirty="0" smtClean="0"/>
              <a:t>2</a:t>
            </a:r>
            <a:r>
              <a:rPr lang="en-GB" sz="1600" dirty="0" smtClean="0"/>
              <a:t> entrance window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600" dirty="0" smtClean="0"/>
              <a:t>Hadron “blind”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sz="1600" dirty="0" smtClean="0"/>
              <a:t>Hadrons below threshold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600" dirty="0" smtClean="0"/>
              <a:t>Part of the 2</a:t>
            </a:r>
            <a:r>
              <a:rPr lang="en-GB" sz="1600" baseline="30000" dirty="0" smtClean="0"/>
              <a:t>nd</a:t>
            </a:r>
            <a:r>
              <a:rPr lang="en-GB" sz="1600" dirty="0" smtClean="0"/>
              <a:t> level trigger</a:t>
            </a:r>
            <a:endParaRPr lang="en-GB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21605"/>
            <a:ext cx="2880321" cy="35379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5016802"/>
            <a:ext cx="1757828" cy="17578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4D6E-4B69-43BB-8ED4-FA12D2DC06CE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10" name="Rounded Rectangle 9"/>
          <p:cNvSpPr/>
          <p:nvPr/>
        </p:nvSpPr>
        <p:spPr bwMode="auto">
          <a:xfrm>
            <a:off x="467544" y="1124744"/>
            <a:ext cx="792088" cy="1512168"/>
          </a:xfrm>
          <a:prstGeom prst="round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634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COMPASS RICH-1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3196716" cy="35350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15544" y="1505674"/>
            <a:ext cx="5248944" cy="2308324"/>
          </a:xfrm>
          <a:prstGeom prst="rect">
            <a:avLst/>
          </a:prstGeom>
          <a:solidFill>
            <a:srgbClr val="D0EAEC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Large detector volume with C</a:t>
            </a:r>
            <a:r>
              <a:rPr lang="en-GB" sz="1800" baseline="-25000" dirty="0" smtClean="0"/>
              <a:t>4</a:t>
            </a:r>
            <a:r>
              <a:rPr lang="en-GB" sz="1800" dirty="0" smtClean="0"/>
              <a:t>F</a:t>
            </a:r>
            <a:r>
              <a:rPr lang="en-GB" sz="1800" baseline="-25000" dirty="0" smtClean="0"/>
              <a:t>10</a:t>
            </a:r>
            <a:r>
              <a:rPr lang="en-GB" sz="1800" dirty="0" smtClean="0"/>
              <a:t> radiator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Operational since 2002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Photon detectors: MWPCs with </a:t>
            </a:r>
            <a:r>
              <a:rPr lang="en-GB" sz="1800" dirty="0" err="1" smtClean="0"/>
              <a:t>CsI</a:t>
            </a:r>
            <a:r>
              <a:rPr lang="en-GB" sz="1800" dirty="0" smtClean="0"/>
              <a:t> photocathode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Upgrade of central part with </a:t>
            </a:r>
            <a:r>
              <a:rPr lang="en-GB" sz="1800" dirty="0" err="1" smtClean="0"/>
              <a:t>MaPMTs</a:t>
            </a:r>
            <a:r>
              <a:rPr lang="en-GB" sz="1800" dirty="0" smtClean="0"/>
              <a:t> and lenses (2006)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Plan to upgrade </a:t>
            </a:r>
            <a:r>
              <a:rPr lang="en-GB" sz="1800" dirty="0"/>
              <a:t>MWPCs with MPGD-Based Photon </a:t>
            </a:r>
            <a:r>
              <a:rPr lang="en-GB" sz="1800" dirty="0" smtClean="0"/>
              <a:t>Detectors (THGEM)</a:t>
            </a:r>
            <a:endParaRPr lang="en-GB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20" y="5085184"/>
            <a:ext cx="2952328" cy="13716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252" y="4077072"/>
            <a:ext cx="3191747" cy="15028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5544" y="4117509"/>
            <a:ext cx="2153134" cy="183177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4D6E-4B69-43BB-8ED4-FA12D2DC06CE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430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Established </a:t>
            </a:r>
            <a:r>
              <a:rPr lang="en-GB" dirty="0"/>
              <a:t>D</a:t>
            </a:r>
            <a:r>
              <a:rPr lang="en-GB" dirty="0" smtClean="0"/>
              <a:t>etectors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29000"/>
            <a:ext cx="3347864" cy="221703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AFABA-3401-4CC8-8F5E-770E4006A96B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LHCb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771800" y="1476375"/>
            <a:ext cx="3979691" cy="2554545"/>
          </a:xfrm>
          <a:prstGeom prst="rect">
            <a:avLst/>
          </a:prstGeom>
          <a:solidFill>
            <a:srgbClr val="D0EAEC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600" dirty="0" smtClean="0"/>
              <a:t>Two detectors with gas radiators (C</a:t>
            </a:r>
            <a:r>
              <a:rPr lang="en-GB" sz="1600" baseline="-25000" dirty="0" smtClean="0"/>
              <a:t>4</a:t>
            </a:r>
            <a:r>
              <a:rPr lang="en-GB" sz="1600" dirty="0" smtClean="0"/>
              <a:t>F</a:t>
            </a:r>
            <a:r>
              <a:rPr lang="en-GB" sz="1600" baseline="-25000" dirty="0" smtClean="0"/>
              <a:t>10</a:t>
            </a:r>
            <a:r>
              <a:rPr lang="en-GB" sz="1600" dirty="0" smtClean="0"/>
              <a:t> and CF</a:t>
            </a:r>
            <a:r>
              <a:rPr lang="en-GB" sz="1600" baseline="-25000" dirty="0" smtClean="0"/>
              <a:t>4</a:t>
            </a:r>
            <a:r>
              <a:rPr lang="en-GB" sz="1600" dirty="0" smtClean="0"/>
              <a:t>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sz="1600" dirty="0" smtClean="0"/>
              <a:t>Originally with a 3</a:t>
            </a:r>
            <a:r>
              <a:rPr lang="en-GB" sz="1600" baseline="30000" dirty="0" smtClean="0"/>
              <a:t>rd</a:t>
            </a:r>
            <a:r>
              <a:rPr lang="en-GB" sz="1600" dirty="0" smtClean="0"/>
              <a:t> radiator (aerogel)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600" dirty="0" smtClean="0"/>
              <a:t>“Novel” photon detectors, pixel HPDs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sz="1600" dirty="0" smtClean="0"/>
              <a:t>Aging, issues with vacuum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600" dirty="0" smtClean="0"/>
              <a:t>Two mirror systems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600" dirty="0" smtClean="0"/>
              <a:t>Complex pattern recognition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sz="1600" dirty="0" smtClean="0"/>
              <a:t>100s of tracks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sz="1600" dirty="0" smtClean="0"/>
              <a:t>Global likelihood method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768"/>
            <a:ext cx="2689095" cy="3471577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196752"/>
            <a:ext cx="1455737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4"/>
          <p:cNvCxnSpPr>
            <a:cxnSpLocks noChangeShapeType="1"/>
          </p:cNvCxnSpPr>
          <p:nvPr/>
        </p:nvCxnSpPr>
        <p:spPr bwMode="auto">
          <a:xfrm>
            <a:off x="9017024" y="1196752"/>
            <a:ext cx="0" cy="43068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7821637" y="4127277"/>
            <a:ext cx="7699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rgbClr val="003399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/>
              <a:t>CF</a:t>
            </a:r>
            <a:r>
              <a:rPr lang="en-GB" altLang="en-US" sz="1200" baseline="-25000"/>
              <a:t>4</a:t>
            </a:r>
            <a:r>
              <a:rPr lang="en-GB" altLang="en-US" sz="1200"/>
              <a:t> gas</a:t>
            </a:r>
          </a:p>
        </p:txBody>
      </p:sp>
      <p:cxnSp>
        <p:nvCxnSpPr>
          <p:cNvPr id="15" name="Straight Connector 13"/>
          <p:cNvCxnSpPr>
            <a:cxnSpLocks noChangeShapeType="1"/>
          </p:cNvCxnSpPr>
          <p:nvPr/>
        </p:nvCxnSpPr>
        <p:spPr bwMode="auto">
          <a:xfrm flipH="1">
            <a:off x="6910412" y="2750915"/>
            <a:ext cx="1925637" cy="16351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6"/>
          <p:cNvCxnSpPr>
            <a:cxnSpLocks noChangeShapeType="1"/>
          </p:cNvCxnSpPr>
          <p:nvPr/>
        </p:nvCxnSpPr>
        <p:spPr bwMode="auto">
          <a:xfrm flipV="1">
            <a:off x="6910412" y="1738090"/>
            <a:ext cx="1925637" cy="4699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TextBox 21"/>
          <p:cNvSpPr txBox="1">
            <a:spLocks noChangeArrowheads="1"/>
          </p:cNvSpPr>
          <p:nvPr/>
        </p:nvSpPr>
        <p:spPr bwMode="auto">
          <a:xfrm rot="-765944">
            <a:off x="6662762" y="1888902"/>
            <a:ext cx="8763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rgbClr val="003399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100"/>
              <a:t>300 mrad</a:t>
            </a:r>
          </a:p>
        </p:txBody>
      </p:sp>
      <p:sp>
        <p:nvSpPr>
          <p:cNvPr id="18" name="TextBox 36"/>
          <p:cNvSpPr txBox="1">
            <a:spLocks noChangeArrowheads="1"/>
          </p:cNvSpPr>
          <p:nvPr/>
        </p:nvSpPr>
        <p:spPr bwMode="auto">
          <a:xfrm rot="-361360">
            <a:off x="6681812" y="2635027"/>
            <a:ext cx="87471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rgbClr val="003399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100"/>
              <a:t>120 mrad</a:t>
            </a:r>
          </a:p>
        </p:txBody>
      </p:sp>
      <p:sp>
        <p:nvSpPr>
          <p:cNvPr id="19" name="TextBox 23"/>
          <p:cNvSpPr txBox="1">
            <a:spLocks noChangeArrowheads="1"/>
          </p:cNvSpPr>
          <p:nvPr/>
        </p:nvSpPr>
        <p:spPr bwMode="auto">
          <a:xfrm>
            <a:off x="6535762" y="3998690"/>
            <a:ext cx="10842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rgbClr val="003399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/>
              <a:t>Flat mirrors</a:t>
            </a:r>
          </a:p>
        </p:txBody>
      </p:sp>
      <p:sp>
        <p:nvSpPr>
          <p:cNvPr id="20" name="TextBox 40"/>
          <p:cNvSpPr txBox="1">
            <a:spLocks noChangeArrowheads="1"/>
          </p:cNvSpPr>
          <p:nvPr/>
        </p:nvSpPr>
        <p:spPr bwMode="auto">
          <a:xfrm>
            <a:off x="6597674" y="3484340"/>
            <a:ext cx="958850" cy="4603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rgbClr val="003399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 dirty="0"/>
              <a:t>Spherical mirrors</a:t>
            </a:r>
          </a:p>
        </p:txBody>
      </p:sp>
      <p:cxnSp>
        <p:nvCxnSpPr>
          <p:cNvPr id="21" name="Straight Arrow Connector 25"/>
          <p:cNvCxnSpPr>
            <a:cxnSpLocks noChangeShapeType="1"/>
          </p:cNvCxnSpPr>
          <p:nvPr/>
        </p:nvCxnSpPr>
        <p:spPr bwMode="auto">
          <a:xfrm>
            <a:off x="7380312" y="3714527"/>
            <a:ext cx="10572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Arrow Connector 28"/>
          <p:cNvCxnSpPr>
            <a:cxnSpLocks noChangeShapeType="1"/>
          </p:cNvCxnSpPr>
          <p:nvPr/>
        </p:nvCxnSpPr>
        <p:spPr bwMode="auto">
          <a:xfrm>
            <a:off x="7275537" y="4274915"/>
            <a:ext cx="344487" cy="13017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86" y="4942331"/>
            <a:ext cx="2339752" cy="175481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3870" y="4083301"/>
            <a:ext cx="2372571" cy="17872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72750" y="4249289"/>
            <a:ext cx="1281709" cy="1855237"/>
          </a:xfrm>
          <a:prstGeom prst="rect">
            <a:avLst/>
          </a:prstGeom>
        </p:spPr>
      </p:pic>
      <p:sp>
        <p:nvSpPr>
          <p:cNvPr id="27" name="TextBox 6"/>
          <p:cNvSpPr txBox="1">
            <a:spLocks noChangeArrowheads="1"/>
          </p:cNvSpPr>
          <p:nvPr/>
        </p:nvSpPr>
        <p:spPr bwMode="auto">
          <a:xfrm>
            <a:off x="8390925" y="923403"/>
            <a:ext cx="6842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rgbClr val="003399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/>
              <a:t>~7 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4D6E-4B69-43BB-8ED4-FA12D2DC06CE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912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          More on LHCb</a:t>
            </a:r>
            <a:endParaRPr lang="en-GB" dirty="0"/>
          </a:p>
        </p:txBody>
      </p:sp>
      <p:pic>
        <p:nvPicPr>
          <p:cNvPr id="5" name="Picture 5" descr="DSC04928_edit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2181"/>
            <a:ext cx="3011489" cy="3346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0" y="3068960"/>
            <a:ext cx="3967753" cy="461665"/>
          </a:xfrm>
          <a:prstGeom prst="rect">
            <a:avLst/>
          </a:prstGeom>
          <a:solidFill>
            <a:srgbClr val="D0EAEC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RICH-1 carbon fibre mirrors</a:t>
            </a:r>
            <a:endParaRPr lang="en-GB" dirty="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126"/>
          <a:stretch/>
        </p:blipFill>
        <p:spPr bwMode="auto">
          <a:xfrm>
            <a:off x="5004048" y="3645024"/>
            <a:ext cx="4139952" cy="28124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860032" y="6351711"/>
            <a:ext cx="4224233" cy="461665"/>
          </a:xfrm>
          <a:prstGeom prst="rect">
            <a:avLst/>
          </a:prstGeom>
          <a:solidFill>
            <a:srgbClr val="D0EAEC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Pion – kaon PID performance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362944" y="3960528"/>
            <a:ext cx="1454244" cy="369332"/>
          </a:xfrm>
          <a:prstGeom prst="rect">
            <a:avLst/>
          </a:prstGeom>
          <a:solidFill>
            <a:srgbClr val="D0EAEC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800" dirty="0" smtClean="0"/>
              <a:t>Single event</a:t>
            </a:r>
            <a:endParaRPr lang="en-GB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4D6E-4B69-43BB-8ED4-FA12D2DC06CE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9716" y="1317496"/>
            <a:ext cx="2782204" cy="54958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Box 11"/>
          <p:cNvSpPr txBox="1"/>
          <p:nvPr/>
        </p:nvSpPr>
        <p:spPr>
          <a:xfrm rot="16200000">
            <a:off x="284335" y="2386058"/>
            <a:ext cx="941283" cy="369332"/>
          </a:xfrm>
          <a:prstGeom prst="rect">
            <a:avLst/>
          </a:prstGeom>
          <a:solidFill>
            <a:srgbClr val="D0EAEC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800" dirty="0" smtClean="0"/>
              <a:t>RICH 1</a:t>
            </a:r>
            <a:endParaRPr lang="en-GB" sz="18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284336" y="5389254"/>
            <a:ext cx="941283" cy="369332"/>
          </a:xfrm>
          <a:prstGeom prst="rect">
            <a:avLst/>
          </a:prstGeom>
          <a:solidFill>
            <a:srgbClr val="D0EAEC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800" dirty="0" smtClean="0"/>
              <a:t>RICH 2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40791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NA62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3857460"/>
            <a:ext cx="4698342" cy="24201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15544" y="1505674"/>
            <a:ext cx="5248944" cy="2308324"/>
          </a:xfrm>
          <a:prstGeom prst="rect">
            <a:avLst/>
          </a:prstGeom>
          <a:solidFill>
            <a:srgbClr val="D0EAEC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600" dirty="0" smtClean="0"/>
              <a:t>200m</a:t>
            </a:r>
            <a:r>
              <a:rPr lang="en-GB" sz="1600" baseline="30000" dirty="0" smtClean="0"/>
              <a:t>3</a:t>
            </a:r>
            <a:r>
              <a:rPr lang="en-GB" sz="1600" dirty="0" smtClean="0"/>
              <a:t>, 17m long, cylindrical vacuum proof tank with Neon radiator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600" dirty="0" smtClean="0"/>
              <a:t>Operational since 2014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600" dirty="0" smtClean="0"/>
              <a:t>Photon detectors: 2000 PMTs (16mm, 8 active)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GB" sz="1600" dirty="0" smtClean="0"/>
              <a:t>With </a:t>
            </a:r>
            <a:r>
              <a:rPr lang="en-GB" sz="1600" dirty="0" err="1" smtClean="0"/>
              <a:t>Winstone</a:t>
            </a:r>
            <a:r>
              <a:rPr lang="en-GB" sz="1600" dirty="0" smtClean="0"/>
              <a:t> cone light guides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600" dirty="0" smtClean="0"/>
              <a:t>Mirror alignment ~30 </a:t>
            </a:r>
            <a:r>
              <a:rPr lang="en-GB" sz="1600" dirty="0" err="1" smtClean="0">
                <a:latin typeface="Symbol" panose="05050102010706020507" pitchFamily="18" charset="2"/>
              </a:rPr>
              <a:t>m</a:t>
            </a:r>
            <a:r>
              <a:rPr lang="en-GB" sz="1600" dirty="0" err="1" smtClean="0"/>
              <a:t>rad</a:t>
            </a:r>
            <a:endParaRPr lang="en-GB" sz="16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600" dirty="0" smtClean="0"/>
              <a:t>Single photon resolution: ~140 </a:t>
            </a:r>
            <a:r>
              <a:rPr lang="en-GB" sz="1600" dirty="0" err="1" smtClean="0">
                <a:latin typeface="Symbol" panose="05050102010706020507" pitchFamily="18" charset="2"/>
              </a:rPr>
              <a:t>m</a:t>
            </a:r>
            <a:r>
              <a:rPr lang="en-GB" sz="1600" dirty="0" err="1" smtClean="0"/>
              <a:t>rad</a:t>
            </a:r>
            <a:r>
              <a:rPr lang="en-GB" sz="1600" dirty="0" smtClean="0"/>
              <a:t>*</a:t>
            </a:r>
            <a:endParaRPr lang="en-GB" sz="1600" dirty="0"/>
          </a:p>
          <a:p>
            <a:pPr marL="800100" lvl="1" indent="-342900">
              <a:buFontTx/>
              <a:buChar char="*"/>
            </a:pPr>
            <a:r>
              <a:rPr lang="en-GB" sz="1600" dirty="0" smtClean="0"/>
              <a:t>Calculated by the author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600" dirty="0" smtClean="0"/>
              <a:t>Operation </a:t>
            </a:r>
            <a:r>
              <a:rPr lang="en-GB" sz="1600" dirty="0"/>
              <a:t>15-35 </a:t>
            </a:r>
            <a:r>
              <a:rPr lang="en-GB" sz="1600" dirty="0" smtClean="0"/>
              <a:t>GeV/c</a:t>
            </a:r>
            <a:endParaRPr lang="en-GB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1" y="3885472"/>
            <a:ext cx="3672408" cy="18147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4875"/>
            <a:ext cx="2699792" cy="26061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8029" y="385999"/>
            <a:ext cx="2411238" cy="461665"/>
          </a:xfrm>
          <a:prstGeom prst="rect">
            <a:avLst/>
          </a:prstGeom>
          <a:solidFill>
            <a:srgbClr val="D0EAEC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Mirror alignment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4D6E-4B69-43BB-8ED4-FA12D2DC06CE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531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70"/>
          <a:stretch/>
        </p:blipFill>
        <p:spPr>
          <a:xfrm>
            <a:off x="4828332" y="4328694"/>
            <a:ext cx="4187834" cy="23769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ALICE HMPID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69" y="3346919"/>
            <a:ext cx="4836794" cy="31670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43" y="110184"/>
            <a:ext cx="1792736" cy="15893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803216"/>
            <a:ext cx="3229737" cy="25686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1699565"/>
            <a:ext cx="4648820" cy="1323439"/>
          </a:xfrm>
          <a:prstGeom prst="rect">
            <a:avLst/>
          </a:prstGeom>
          <a:solidFill>
            <a:srgbClr val="D0EAEC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600" dirty="0" smtClean="0"/>
              <a:t>MWPC detectors with </a:t>
            </a:r>
            <a:r>
              <a:rPr lang="en-GB" sz="1600" dirty="0" err="1" smtClean="0"/>
              <a:t>CsI</a:t>
            </a:r>
            <a:r>
              <a:rPr lang="en-GB" sz="1600" dirty="0" smtClean="0"/>
              <a:t> photocathode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600" dirty="0" smtClean="0"/>
              <a:t>Liquid C</a:t>
            </a:r>
            <a:r>
              <a:rPr lang="en-GB" sz="1600" baseline="-25000" dirty="0" smtClean="0"/>
              <a:t>6</a:t>
            </a:r>
            <a:r>
              <a:rPr lang="en-GB" sz="1600" dirty="0" smtClean="0"/>
              <a:t>F</a:t>
            </a:r>
            <a:r>
              <a:rPr lang="en-GB" sz="1600" baseline="-25000" dirty="0" smtClean="0"/>
              <a:t>14</a:t>
            </a:r>
            <a:r>
              <a:rPr lang="en-GB" sz="1600" dirty="0" smtClean="0"/>
              <a:t> radiator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600" dirty="0" smtClean="0"/>
              <a:t>Proximity focusing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600" dirty="0" smtClean="0"/>
              <a:t>Seven modules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600" dirty="0" smtClean="0"/>
              <a:t>Momentum range 1-6 GeV/c</a:t>
            </a:r>
            <a:endParaRPr lang="en-GB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4D6E-4B69-43BB-8ED4-FA12D2DC06CE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415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New </a:t>
            </a:r>
            <a:r>
              <a:rPr lang="en-GB" dirty="0"/>
              <a:t>M</a:t>
            </a:r>
            <a:r>
              <a:rPr lang="en-GB" dirty="0" smtClean="0"/>
              <a:t>odels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" y="3429000"/>
            <a:ext cx="4499992" cy="236249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AFABA-3401-4CC8-8F5E-770E4006A96B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368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Cherenkov radiation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84" y="1476375"/>
            <a:ext cx="3935653" cy="21911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84" y="3847196"/>
            <a:ext cx="2839872" cy="263702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860032" y="1476375"/>
            <a:ext cx="3992632" cy="4120614"/>
            <a:chOff x="4860032" y="1476375"/>
            <a:chExt cx="3992632" cy="412061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86" b="13338"/>
            <a:stretch/>
          </p:blipFill>
          <p:spPr>
            <a:xfrm>
              <a:off x="4860032" y="1476375"/>
              <a:ext cx="3992632" cy="4120614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 bwMode="auto">
            <a:xfrm flipH="1" flipV="1">
              <a:off x="5796136" y="3356992"/>
              <a:ext cx="1060213" cy="7920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D0EAE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 flipV="1">
              <a:off x="6948264" y="3501008"/>
              <a:ext cx="1224136" cy="64807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D0EAE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4860032" y="5280646"/>
              <a:ext cx="33777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solidFill>
                    <a:srgbClr val="D0EAEC"/>
                  </a:solidFill>
                </a:rPr>
                <a:t>Lake Placid – LHCb Collaboration Week</a:t>
              </a:r>
              <a:endParaRPr lang="en-GB" sz="1400" dirty="0">
                <a:solidFill>
                  <a:srgbClr val="D0EAEC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4D6E-4B69-43BB-8ED4-FA12D2DC06CE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297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Belle II ARICH (Endcap)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972527" y="1476375"/>
            <a:ext cx="4384848" cy="1754326"/>
          </a:xfrm>
          <a:prstGeom prst="rect">
            <a:avLst/>
          </a:prstGeom>
          <a:solidFill>
            <a:srgbClr val="D0EAEC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Two tile focusing aerogel radiator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Proximity focusing optics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HAPD detectors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sz="1800" dirty="0" smtClean="0"/>
              <a:t>Bi-alkali photocathode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sz="1800" dirty="0" smtClean="0"/>
              <a:t>Work in magnetic field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18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255" y="3665550"/>
            <a:ext cx="2551233" cy="19067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41"/>
          <a:stretch/>
        </p:blipFill>
        <p:spPr>
          <a:xfrm>
            <a:off x="3771367" y="3582176"/>
            <a:ext cx="2423800" cy="2377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24" y="1201512"/>
            <a:ext cx="2964078" cy="23909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188" y="4277296"/>
            <a:ext cx="2536346" cy="21997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9982" y="3665550"/>
            <a:ext cx="794294" cy="308683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4D6E-4B69-43BB-8ED4-FA12D2DC06CE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311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Belle II TOP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2000"/>
          <a:stretch/>
        </p:blipFill>
        <p:spPr>
          <a:xfrm>
            <a:off x="194710" y="3760011"/>
            <a:ext cx="3012958" cy="29365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303518"/>
            <a:ext cx="3528392" cy="25007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07668" y="4437112"/>
            <a:ext cx="5624264" cy="12137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72526" y="1476375"/>
            <a:ext cx="4991962" cy="2308324"/>
          </a:xfrm>
          <a:prstGeom prst="rect">
            <a:avLst/>
          </a:prstGeom>
          <a:solidFill>
            <a:srgbClr val="D0EAEC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Particle ID is based on Time Of Propagation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Photons emitted in a synthetic fused silica bar from </a:t>
            </a:r>
            <a:r>
              <a:rPr lang="en-GB" sz="1800" dirty="0" err="1" smtClean="0"/>
              <a:t>pions</a:t>
            </a:r>
            <a:r>
              <a:rPr lang="en-GB" sz="1800" dirty="0" smtClean="0"/>
              <a:t> and kaons follow different paths because they are emitted at different angles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Required time resolution per track ~50 </a:t>
            </a:r>
            <a:r>
              <a:rPr lang="en-GB" sz="1800" dirty="0" err="1" smtClean="0"/>
              <a:t>ps</a:t>
            </a:r>
            <a:endParaRPr lang="en-GB" sz="18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Detectors: Hamamatsu MCP-PMTs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Installation completed in May 2016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4D6E-4B69-43BB-8ED4-FA12D2DC06CE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670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CBM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3456384" cy="27973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56" y="3130742"/>
            <a:ext cx="2941943" cy="33090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72526" y="1707773"/>
            <a:ext cx="4991962" cy="2585323"/>
          </a:xfrm>
          <a:prstGeom prst="rect">
            <a:avLst/>
          </a:prstGeom>
          <a:solidFill>
            <a:srgbClr val="D0EAEC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RICH </a:t>
            </a:r>
            <a:r>
              <a:rPr lang="en-GB" sz="1800" smtClean="0"/>
              <a:t>with CO</a:t>
            </a:r>
            <a:r>
              <a:rPr lang="en-GB" sz="1800" baseline="-25000" smtClean="0"/>
              <a:t>2</a:t>
            </a:r>
            <a:r>
              <a:rPr lang="en-GB" sz="1800" smtClean="0"/>
              <a:t> </a:t>
            </a:r>
            <a:r>
              <a:rPr lang="en-GB" sz="1800" dirty="0" smtClean="0"/>
              <a:t>radiator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err="1" smtClean="0"/>
              <a:t>MaPMTs</a:t>
            </a:r>
            <a:r>
              <a:rPr lang="en-GB" sz="1800" dirty="0" smtClean="0"/>
              <a:t>: Hamamatsu H12700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sz="1800" dirty="0" smtClean="0"/>
              <a:t>Share electronics with Panda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Cylindrical photon detection surface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Extensive testing of </a:t>
            </a:r>
            <a:r>
              <a:rPr lang="en-GB" sz="1800" dirty="0" err="1" smtClean="0"/>
              <a:t>MaPMTs</a:t>
            </a:r>
            <a:r>
              <a:rPr lang="en-GB" sz="1800" dirty="0" smtClean="0"/>
              <a:t> for radiation damage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Up to 1000 tracks per event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Momentum up to 8 GeV/c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Pion suppression factor ~5000 (with TRD)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67515"/>
            <a:ext cx="2448097" cy="13516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280" y="4479387"/>
            <a:ext cx="4280096" cy="1469893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4D6E-4B69-43BB-8ED4-FA12D2DC06CE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335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Panda Barrel DIRC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9" y="1772816"/>
            <a:ext cx="3116957" cy="2949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10931" y="4046800"/>
            <a:ext cx="4782383" cy="20544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6273"/>
            <a:ext cx="2346688" cy="15265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72526" y="1476375"/>
            <a:ext cx="4991962" cy="1754326"/>
          </a:xfrm>
          <a:prstGeom prst="rect">
            <a:avLst/>
          </a:prstGeom>
          <a:solidFill>
            <a:srgbClr val="D0EAEC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DIRC detector following the design principles of the BABAR DIRC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Very compact Expansion Volume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Focusing optics; NLaK33 ref index 1.786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Photon detectors: MCP-PMTs; use of timing information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564" y="4713460"/>
            <a:ext cx="3200202" cy="199214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4D6E-4B69-43BB-8ED4-FA12D2DC06CE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640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Panda Endcap DIRC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2148"/>
          <a:stretch/>
        </p:blipFill>
        <p:spPr>
          <a:xfrm>
            <a:off x="251521" y="3794887"/>
            <a:ext cx="8712968" cy="30631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72526" y="1476375"/>
            <a:ext cx="4991962" cy="2308324"/>
          </a:xfrm>
          <a:prstGeom prst="rect">
            <a:avLst/>
          </a:prstGeom>
          <a:solidFill>
            <a:srgbClr val="D0EAEC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DIRC detector based on disc rather than bars; 2 cm thick fused silica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Cherenkov angle is calculated from MCP position and FEL position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MCP-PMT detectors, ~100 </a:t>
            </a:r>
            <a:r>
              <a:rPr lang="en-GB" sz="1800" dirty="0" err="1" smtClean="0"/>
              <a:t>ps</a:t>
            </a:r>
            <a:r>
              <a:rPr lang="en-GB" sz="1800" dirty="0" smtClean="0"/>
              <a:t> timing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sz="1800" dirty="0" smtClean="0"/>
              <a:t>Timing is used to resolve ambiguities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sz="1800" dirty="0" smtClean="0"/>
              <a:t>Can work in the magnetic field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18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7" y="1314450"/>
            <a:ext cx="3832873" cy="232803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4D6E-4B69-43BB-8ED4-FA12D2DC06CE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714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CLAS12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75" t="12990"/>
          <a:stretch/>
        </p:blipFill>
        <p:spPr>
          <a:xfrm>
            <a:off x="133888" y="1382915"/>
            <a:ext cx="3581273" cy="27028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135" y="5195051"/>
            <a:ext cx="5751325" cy="16086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09630" y="3065667"/>
            <a:ext cx="4991962" cy="2031325"/>
          </a:xfrm>
          <a:prstGeom prst="rect">
            <a:avLst/>
          </a:prstGeom>
          <a:solidFill>
            <a:srgbClr val="D0EAEC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Aerogel radiator with n=1.05; two different thicknesses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Some photons have to go through the aerogel twice before detected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Extensive studies of the feasibility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Photon detectors: </a:t>
            </a:r>
            <a:r>
              <a:rPr lang="en-GB" sz="1800" dirty="0" err="1" smtClean="0"/>
              <a:t>MaPMTs</a:t>
            </a:r>
            <a:r>
              <a:rPr lang="en-GB" sz="1800" dirty="0" smtClean="0"/>
              <a:t> H12700/H8500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18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888" y="4688572"/>
            <a:ext cx="3001359" cy="19929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388048"/>
            <a:ext cx="2888483" cy="461665"/>
          </a:xfrm>
          <a:prstGeom prst="rect">
            <a:avLst/>
          </a:prstGeom>
          <a:solidFill>
            <a:srgbClr val="D0EAEC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/>
              <a:t>Testbeam</a:t>
            </a:r>
            <a:r>
              <a:rPr lang="en-GB" dirty="0" smtClean="0"/>
              <a:t> prototype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237" y="140789"/>
            <a:ext cx="2932355" cy="2713406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4D6E-4B69-43BB-8ED4-FA12D2DC06CE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807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LHCb Upgrade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972526" y="1476375"/>
            <a:ext cx="4991962" cy="1477328"/>
          </a:xfrm>
          <a:prstGeom prst="rect">
            <a:avLst/>
          </a:prstGeom>
          <a:solidFill>
            <a:srgbClr val="D0EAEC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New optics layout for RICH 1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New photon detectors</a:t>
            </a:r>
            <a:r>
              <a:rPr lang="en-GB" sz="1800" dirty="0"/>
              <a:t>: Hamamatsu </a:t>
            </a:r>
            <a:r>
              <a:rPr lang="en-GB" sz="1800" dirty="0" smtClean="0"/>
              <a:t>R13743 (H12700) </a:t>
            </a:r>
            <a:r>
              <a:rPr lang="en-GB" sz="1800" dirty="0"/>
              <a:t>and </a:t>
            </a:r>
            <a:r>
              <a:rPr lang="en-GB" sz="1800" dirty="0" smtClean="0"/>
              <a:t>R13742 (R11265)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New electronics working at 40 MHz readout rate</a:t>
            </a:r>
            <a:endParaRPr lang="en-GB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506" y="630385"/>
            <a:ext cx="3609570" cy="29046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528" y="3068960"/>
            <a:ext cx="3550543" cy="26959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72" y="3748664"/>
            <a:ext cx="2590238" cy="308311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4D6E-4B69-43BB-8ED4-FA12D2DC06CE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614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VHMPID for ALICE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3" y="1196752"/>
            <a:ext cx="3793468" cy="32921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72526" y="1476375"/>
            <a:ext cx="4991962" cy="2031325"/>
          </a:xfrm>
          <a:prstGeom prst="rect">
            <a:avLst/>
          </a:prstGeom>
          <a:solidFill>
            <a:srgbClr val="D0EAEC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Extend PID beyond current limit of ~10 GeV to study jets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C</a:t>
            </a:r>
            <a:r>
              <a:rPr lang="en-GB" sz="1800" baseline="-25000" dirty="0" smtClean="0"/>
              <a:t>4</a:t>
            </a:r>
            <a:r>
              <a:rPr lang="en-GB" sz="1800" dirty="0" smtClean="0"/>
              <a:t>F</a:t>
            </a:r>
            <a:r>
              <a:rPr lang="en-GB" sz="1800" baseline="-25000" dirty="0" smtClean="0"/>
              <a:t>10</a:t>
            </a:r>
            <a:r>
              <a:rPr lang="en-GB" sz="1800" dirty="0" smtClean="0"/>
              <a:t> gas radiator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Low material budget mirrors with UV reflectivity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err="1" smtClean="0"/>
              <a:t>CsI</a:t>
            </a:r>
            <a:r>
              <a:rPr lang="en-GB" sz="1800" dirty="0" smtClean="0"/>
              <a:t> </a:t>
            </a:r>
            <a:r>
              <a:rPr lang="en-GB" sz="1800" dirty="0" err="1" smtClean="0"/>
              <a:t>photcathode</a:t>
            </a:r>
            <a:r>
              <a:rPr lang="en-GB" sz="1800" dirty="0" smtClean="0"/>
              <a:t> based gas detector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Expected resolution below 1 </a:t>
            </a:r>
            <a:r>
              <a:rPr lang="en-GB" sz="1800" dirty="0" err="1" smtClean="0"/>
              <a:t>mrad</a:t>
            </a:r>
            <a:endParaRPr lang="en-GB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90"/>
          <a:stretch/>
        </p:blipFill>
        <p:spPr>
          <a:xfrm>
            <a:off x="4139952" y="3530843"/>
            <a:ext cx="3402685" cy="2239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13" y="4525728"/>
            <a:ext cx="2520759" cy="225602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 bwMode="auto">
          <a:xfrm>
            <a:off x="179512" y="6309320"/>
            <a:ext cx="266429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4D6E-4B69-43BB-8ED4-FA12D2DC06CE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248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HADES Upgrade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496" y="3210260"/>
            <a:ext cx="2596704" cy="33631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63888" y="3210260"/>
            <a:ext cx="4456758" cy="30381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3" r="17933" b="44061"/>
          <a:stretch/>
        </p:blipFill>
        <p:spPr>
          <a:xfrm>
            <a:off x="221255" y="1447216"/>
            <a:ext cx="2334521" cy="17359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95936" y="1640600"/>
            <a:ext cx="4648820" cy="1323439"/>
          </a:xfrm>
          <a:prstGeom prst="rect">
            <a:avLst/>
          </a:prstGeom>
          <a:solidFill>
            <a:srgbClr val="D0EAEC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600" dirty="0" smtClean="0"/>
              <a:t>Replace MWPCs with </a:t>
            </a:r>
            <a:r>
              <a:rPr lang="en-GB" sz="1600" dirty="0" err="1" smtClean="0"/>
              <a:t>MaPMTs</a:t>
            </a:r>
            <a:endParaRPr lang="en-GB" sz="1600" dirty="0" smtClean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sz="1600" dirty="0" smtClean="0"/>
              <a:t>Hamamatsu H12700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sz="1600" dirty="0" smtClean="0"/>
              <a:t>Same as </a:t>
            </a:r>
            <a:r>
              <a:rPr lang="en-GB" sz="1600" smtClean="0"/>
              <a:t>for </a:t>
            </a:r>
            <a:r>
              <a:rPr lang="en-GB" sz="1600" smtClean="0"/>
              <a:t>CBM-RICH</a:t>
            </a:r>
            <a:endParaRPr lang="en-GB" sz="1600" dirty="0" smtClean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sz="1600" dirty="0" smtClean="0"/>
              <a:t>Also share electronics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1600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4D6E-4B69-43BB-8ED4-FA12D2DC06CE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838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GlueX</a:t>
            </a:r>
            <a:r>
              <a:rPr lang="en-GB" dirty="0" smtClean="0"/>
              <a:t> DIRC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972526" y="1583857"/>
            <a:ext cx="4991962" cy="1477328"/>
          </a:xfrm>
          <a:prstGeom prst="rect">
            <a:avLst/>
          </a:prstGeom>
          <a:solidFill>
            <a:srgbClr val="D0EAEC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DIRC detector based on the ideas of the Focusing DIRC for </a:t>
            </a:r>
            <a:r>
              <a:rPr lang="en-GB" sz="1800" dirty="0" err="1" smtClean="0"/>
              <a:t>SuperB</a:t>
            </a:r>
            <a:endParaRPr lang="en-GB" sz="18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Reuse of 4 Babar radiator boxes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err="1" smtClean="0"/>
              <a:t>MaPMT</a:t>
            </a:r>
            <a:r>
              <a:rPr lang="en-GB" sz="1800" dirty="0" smtClean="0"/>
              <a:t> detectors; H12700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Compact EV for reduced background</a:t>
            </a:r>
            <a:endParaRPr lang="en-GB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109" y="3212976"/>
            <a:ext cx="3658379" cy="309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45024"/>
            <a:ext cx="2245474" cy="30605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335449"/>
            <a:ext cx="2678325" cy="17578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205" y="1300173"/>
            <a:ext cx="3731652" cy="1869689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4D6E-4B69-43BB-8ED4-FA12D2DC06CE}" type="slidenum">
              <a:rPr lang="en-US" altLang="en-US" smtClean="0"/>
              <a:pPr/>
              <a:t>29</a:t>
            </a:fld>
            <a:endParaRPr lang="en-US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35496" y="3275692"/>
            <a:ext cx="3788217" cy="369332"/>
          </a:xfrm>
          <a:prstGeom prst="rect">
            <a:avLst/>
          </a:prstGeom>
          <a:solidFill>
            <a:srgbClr val="D0EAEC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/>
              <a:t>Focusing unit and photon detectors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61290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Cherenkov principles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211960" y="1988840"/>
                <a:ext cx="2318391" cy="7461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𝑡h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𝑡h</m:t>
                              </m:r>
                            </m:sub>
                          </m:sSub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GB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1988840"/>
                <a:ext cx="2318391" cy="74610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211960" y="3128057"/>
                <a:ext cx="2046009" cy="7593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3128057"/>
                <a:ext cx="2046009" cy="7593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211960" y="4280547"/>
                <a:ext cx="4611647" cy="9687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𝑝h𝑜𝑡𝑜𝑛𝑠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𝐿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unc>
                            <m:func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𝑑𝐸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4280547"/>
                <a:ext cx="4611647" cy="9687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94530" y="2131058"/>
            <a:ext cx="1640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Threshold: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94530" y="3276911"/>
            <a:ext cx="2600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Cherenkov angle: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494530" y="4564855"/>
            <a:ext cx="3573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Number of produced photons:</a:t>
            </a:r>
            <a:endParaRPr lang="en-GB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4D6E-4B69-43BB-8ED4-FA12D2DC06CE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461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Concepts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29000"/>
            <a:ext cx="3923928" cy="261236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AFABA-3401-4CC8-8F5E-770E4006A96B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868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TORCH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972526" y="1476375"/>
                <a:ext cx="4991962" cy="1839093"/>
              </a:xfrm>
              <a:prstGeom prst="rect">
                <a:avLst/>
              </a:prstGeom>
              <a:solidFill>
                <a:srgbClr val="D0EAEC"/>
              </a:solidFill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q"/>
                </a:pPr>
                <a:r>
                  <a:rPr lang="en-GB" sz="1600" dirty="0" smtClean="0"/>
                  <a:t>Time of Flight detector using Cherenkov radiation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GB" sz="1600" dirty="0" smtClean="0"/>
                  <a:t>Requires good timing</a:t>
                </a:r>
              </a:p>
              <a:p>
                <a:pPr marL="342900" indent="-342900">
                  <a:buFont typeface="Wingdings" panose="05000000000000000000" pitchFamily="2" charset="2"/>
                  <a:buChar char="q"/>
                </a:pPr>
                <a:r>
                  <a:rPr lang="en-GB" sz="1600" dirty="0" smtClean="0"/>
                  <a:t>Quartz radiator</a:t>
                </a:r>
              </a:p>
              <a:p>
                <a:pPr marL="342900" indent="-342900">
                  <a:buFont typeface="Wingdings" panose="05000000000000000000" pitchFamily="2" charset="2"/>
                  <a:buChar char="q"/>
                </a:pPr>
                <a:r>
                  <a:rPr lang="en-GB" sz="1600" dirty="0" smtClean="0"/>
                  <a:t>MCP-type photon detectors</a:t>
                </a:r>
              </a:p>
              <a:p>
                <a:pPr marL="342900" indent="-342900">
                  <a:buFont typeface="Wingdings" panose="05000000000000000000" pitchFamily="2" charset="2"/>
                  <a:buChar char="q"/>
                </a:pPr>
                <a:r>
                  <a:rPr lang="en-GB" sz="1600" dirty="0" smtClean="0"/>
                  <a:t>Reconstruction of Cherenkov angle is used for the time of propagation</a:t>
                </a:r>
              </a:p>
              <a:p>
                <a:pPr marL="342900" indent="-342900">
                  <a:buFont typeface="Wingdings" panose="05000000000000000000" pitchFamily="2" charset="2"/>
                  <a:buChar char="q"/>
                </a:pPr>
                <a:r>
                  <a:rPr lang="en-GB" sz="1600" dirty="0" smtClean="0"/>
                  <a:t>Many photons improves on time by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rad>
                  </m:oMath>
                </a14:m>
                <a:endParaRPr lang="en-GB" sz="1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2526" y="1476375"/>
                <a:ext cx="4991962" cy="1839093"/>
              </a:xfrm>
              <a:prstGeom prst="rect">
                <a:avLst/>
              </a:prstGeom>
              <a:blipFill>
                <a:blip r:embed="rId2"/>
                <a:stretch>
                  <a:fillRect l="-488" t="-993" b="-33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540" t="5566"/>
          <a:stretch/>
        </p:blipFill>
        <p:spPr>
          <a:xfrm>
            <a:off x="107504" y="502805"/>
            <a:ext cx="3026131" cy="3233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34893" y="3645024"/>
            <a:ext cx="4544315" cy="2122598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4D6E-4B69-43BB-8ED4-FA12D2DC06CE}" type="slidenum">
              <a:rPr lang="en-US" altLang="en-US" smtClean="0"/>
              <a:pPr/>
              <a:t>31</a:t>
            </a:fld>
            <a:endParaRPr lang="en-US" alt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00" y="3706644"/>
            <a:ext cx="3938825" cy="311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5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Future LHCb Upgrade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703965" y="1772816"/>
            <a:ext cx="4991962" cy="2031325"/>
          </a:xfrm>
          <a:prstGeom prst="rect">
            <a:avLst/>
          </a:prstGeom>
          <a:solidFill>
            <a:srgbClr val="D0EAEC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Provide PID at p-p luminosity of 10</a:t>
            </a:r>
            <a:r>
              <a:rPr lang="en-GB" sz="1800" baseline="30000" dirty="0" smtClean="0"/>
              <a:t>34</a:t>
            </a:r>
            <a:r>
              <a:rPr lang="en-GB" sz="1800" dirty="0" smtClean="0"/>
              <a:t> in the forward region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Incremental improvements in: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sz="1800" dirty="0" smtClean="0"/>
              <a:t>Cherenkov angle resolution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GB" sz="1800" dirty="0" smtClean="0"/>
              <a:t>More photons in the green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sz="1800" dirty="0" smtClean="0"/>
              <a:t>Reduced event complexity with timing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sz="1800" dirty="0" smtClean="0"/>
              <a:t>Enhanced number of photons</a:t>
            </a:r>
            <a:endParaRPr lang="en-GB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999" y="3904603"/>
            <a:ext cx="5948975" cy="17566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988840"/>
            <a:ext cx="2763991" cy="407518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4D6E-4B69-43BB-8ED4-FA12D2DC06CE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113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Trends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3429000"/>
            <a:ext cx="4067175" cy="319458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AFABA-3401-4CC8-8F5E-770E4006A96B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942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Common themes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RICH detectors are varied according to the needs of the experiment</a:t>
            </a:r>
          </a:p>
          <a:p>
            <a:pPr lvl="1"/>
            <a:r>
              <a:rPr lang="en-GB" dirty="0" smtClean="0"/>
              <a:t>This is part of their strength</a:t>
            </a:r>
          </a:p>
          <a:p>
            <a:pPr lvl="1"/>
            <a:r>
              <a:rPr lang="en-GB" dirty="0" smtClean="0"/>
              <a:t>Different kinds, highly customisable</a:t>
            </a:r>
          </a:p>
          <a:p>
            <a:r>
              <a:rPr lang="en-GB" dirty="0" smtClean="0"/>
              <a:t>Radiators:</a:t>
            </a:r>
          </a:p>
          <a:p>
            <a:pPr lvl="1"/>
            <a:r>
              <a:rPr lang="en-GB" dirty="0" smtClean="0"/>
              <a:t>C</a:t>
            </a:r>
            <a:r>
              <a:rPr lang="en-GB" baseline="-25000" dirty="0" smtClean="0"/>
              <a:t>4</a:t>
            </a:r>
            <a:r>
              <a:rPr lang="en-GB" dirty="0" smtClean="0"/>
              <a:t>F</a:t>
            </a:r>
            <a:r>
              <a:rPr lang="en-GB" baseline="-25000" dirty="0" smtClean="0"/>
              <a:t>10</a:t>
            </a:r>
            <a:r>
              <a:rPr lang="en-GB" dirty="0" smtClean="0"/>
              <a:t> is performing well</a:t>
            </a:r>
          </a:p>
          <a:p>
            <a:pPr lvl="2"/>
            <a:r>
              <a:rPr lang="en-GB" dirty="0" smtClean="0"/>
              <a:t>Low dispersion</a:t>
            </a:r>
          </a:p>
          <a:p>
            <a:pPr lvl="2"/>
            <a:r>
              <a:rPr lang="en-GB" dirty="0" smtClean="0"/>
              <a:t>Possibly not available in the future</a:t>
            </a:r>
          </a:p>
          <a:p>
            <a:pPr lvl="1"/>
            <a:r>
              <a:rPr lang="en-GB" dirty="0" smtClean="0"/>
              <a:t>Aerogel is here to stay</a:t>
            </a:r>
          </a:p>
          <a:p>
            <a:pPr lvl="2"/>
            <a:r>
              <a:rPr lang="en-GB" dirty="0" smtClean="0"/>
              <a:t>Clarity, homogeneity, tuning of ref index all are improving </a:t>
            </a:r>
          </a:p>
          <a:p>
            <a:pPr lvl="2"/>
            <a:r>
              <a:rPr lang="en-GB" dirty="0" smtClean="0"/>
              <a:t>Can result is compact detectors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4D6E-4B69-43BB-8ED4-FA12D2DC06CE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924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Photon detectors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Hamamatsu </a:t>
            </a:r>
            <a:r>
              <a:rPr lang="en-GB" dirty="0" err="1" smtClean="0"/>
              <a:t>MaPMTS</a:t>
            </a:r>
            <a:r>
              <a:rPr lang="en-GB" dirty="0" smtClean="0"/>
              <a:t> are performing well</a:t>
            </a:r>
          </a:p>
          <a:p>
            <a:pPr lvl="1"/>
            <a:r>
              <a:rPr lang="en-GB" dirty="0" smtClean="0"/>
              <a:t>Big improvements in single photon detection with successors to the H8500 flat panel</a:t>
            </a:r>
          </a:p>
          <a:p>
            <a:pPr lvl="2"/>
            <a:r>
              <a:rPr lang="en-GB" dirty="0" smtClean="0"/>
              <a:t>H12700 is used by many different experiments</a:t>
            </a:r>
          </a:p>
          <a:p>
            <a:pPr lvl="2"/>
            <a:r>
              <a:rPr lang="en-GB" dirty="0" smtClean="0"/>
              <a:t>R11265 is smaller with half the pixel size</a:t>
            </a:r>
          </a:p>
          <a:p>
            <a:r>
              <a:rPr lang="en-GB" dirty="0" smtClean="0"/>
              <a:t>MCP-PMTs are performing well with really good time resolution (below 100 </a:t>
            </a:r>
            <a:r>
              <a:rPr lang="en-GB" dirty="0" err="1" smtClean="0"/>
              <a:t>ps</a:t>
            </a:r>
            <a:r>
              <a:rPr lang="en-GB" dirty="0" smtClean="0"/>
              <a:t>)</a:t>
            </a:r>
          </a:p>
          <a:p>
            <a:r>
              <a:rPr lang="en-GB" dirty="0" smtClean="0"/>
              <a:t>Time dimension is becoming a popular way to improve signal/noise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4D6E-4B69-43BB-8ED4-FA12D2DC06CE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43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End of the tour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 hope you enjoyed the Salon des RICH Detectors (Moscow 2018 edition)</a:t>
            </a:r>
          </a:p>
          <a:p>
            <a:r>
              <a:rPr lang="en-GB" dirty="0" smtClean="0"/>
              <a:t>RICH technology has become the detector of choice for PID for most experiments</a:t>
            </a:r>
          </a:p>
          <a:p>
            <a:r>
              <a:rPr lang="en-GB" dirty="0" smtClean="0"/>
              <a:t>Many new developments in the field</a:t>
            </a:r>
          </a:p>
          <a:p>
            <a:pPr lvl="1"/>
            <a:r>
              <a:rPr lang="en-GB" dirty="0" smtClean="0"/>
              <a:t>Radiators</a:t>
            </a:r>
          </a:p>
          <a:p>
            <a:pPr lvl="1"/>
            <a:r>
              <a:rPr lang="en-GB" dirty="0" smtClean="0"/>
              <a:t>Photon detectors</a:t>
            </a:r>
          </a:p>
          <a:p>
            <a:pPr lvl="1"/>
            <a:r>
              <a:rPr lang="en-GB" dirty="0" smtClean="0"/>
              <a:t>Mirrors</a:t>
            </a:r>
          </a:p>
          <a:p>
            <a:r>
              <a:rPr lang="en-GB" dirty="0" smtClean="0"/>
              <a:t>Incremental improvements can result in big changes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4D6E-4B69-43BB-8ED4-FA12D2DC06CE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726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Refractive index range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562" y="1823490"/>
            <a:ext cx="6624736" cy="14266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734578" y="3235350"/>
            <a:ext cx="5904656" cy="432048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100000">
                <a:srgbClr val="0070C0">
                  <a:alpha val="5000"/>
                </a:srgb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734578" y="3766223"/>
            <a:ext cx="5904656" cy="432048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5000"/>
                </a:srgbClr>
              </a:gs>
              <a:gs pos="100000">
                <a:srgbClr val="FF0000"/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9424" y="4335487"/>
            <a:ext cx="172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Momentum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313876" y="3220542"/>
            <a:ext cx="356188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7703748" y="3220542"/>
            <a:ext cx="612668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1.5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107504" y="3782192"/>
            <a:ext cx="154401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000" dirty="0" smtClean="0"/>
              <a:t>~100 GeV/c</a:t>
            </a:r>
            <a:endParaRPr lang="en-GB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7705810" y="3782192"/>
            <a:ext cx="1258678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000" dirty="0" smtClean="0"/>
              <a:t>~1 GeV/c</a:t>
            </a:r>
            <a:endParaRPr lang="en-GB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4D6E-4B69-43BB-8ED4-FA12D2DC06CE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87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210" y="2590420"/>
            <a:ext cx="5782126" cy="35268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RICH performance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23528" y="1330544"/>
                <a:ext cx="3783665" cy="10201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"/>
                              <m:endChr m:val="|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𝑡𝑜𝑡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rad>
                            <m:radPr>
                              <m:degHide m:val="on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330544"/>
                <a:ext cx="3783665" cy="10201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106158" y="1882283"/>
            <a:ext cx="2877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B. N</a:t>
            </a:r>
            <a:r>
              <a:rPr lang="en-GB" sz="1200" dirty="0"/>
              <a:t>. </a:t>
            </a:r>
            <a:r>
              <a:rPr lang="en-GB" sz="1200" dirty="0" smtClean="0"/>
              <a:t>Ratcliff, NIMA 502 (2003) 211-221</a:t>
            </a:r>
            <a:endParaRPr lang="en-GB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209613" y="1410499"/>
            <a:ext cx="4774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For particles well above threshold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437563" y="3144278"/>
            <a:ext cx="150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FF0000"/>
                </a:solidFill>
              </a:rPr>
              <a:t>C</a:t>
            </a:r>
            <a:r>
              <a:rPr lang="en-GB" sz="1800" baseline="-25000" dirty="0" smtClean="0">
                <a:solidFill>
                  <a:srgbClr val="FF0000"/>
                </a:solidFill>
              </a:rPr>
              <a:t>6</a:t>
            </a:r>
            <a:r>
              <a:rPr lang="en-GB" sz="1800" dirty="0" smtClean="0">
                <a:solidFill>
                  <a:srgbClr val="FF0000"/>
                </a:solidFill>
              </a:rPr>
              <a:t>F</a:t>
            </a:r>
            <a:r>
              <a:rPr lang="en-GB" sz="1800" baseline="-25000" dirty="0" smtClean="0">
                <a:solidFill>
                  <a:srgbClr val="FF0000"/>
                </a:solidFill>
              </a:rPr>
              <a:t>14</a:t>
            </a:r>
            <a:r>
              <a:rPr lang="en-GB" sz="1800" dirty="0" smtClean="0">
                <a:solidFill>
                  <a:srgbClr val="FF0000"/>
                </a:solidFill>
              </a:rPr>
              <a:t> (liquid)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37563" y="3870978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0066FF"/>
                </a:solidFill>
              </a:rPr>
              <a:t>C</a:t>
            </a:r>
            <a:r>
              <a:rPr lang="en-GB" sz="1800" baseline="-25000" dirty="0" smtClean="0">
                <a:solidFill>
                  <a:srgbClr val="0066FF"/>
                </a:solidFill>
              </a:rPr>
              <a:t>4</a:t>
            </a:r>
            <a:r>
              <a:rPr lang="en-GB" sz="1800" dirty="0" smtClean="0">
                <a:solidFill>
                  <a:srgbClr val="0066FF"/>
                </a:solidFill>
              </a:rPr>
              <a:t>F</a:t>
            </a:r>
            <a:r>
              <a:rPr lang="en-GB" sz="1800" baseline="-25000" dirty="0" smtClean="0">
                <a:solidFill>
                  <a:srgbClr val="0066FF"/>
                </a:solidFill>
              </a:rPr>
              <a:t>10</a:t>
            </a:r>
            <a:r>
              <a:rPr lang="en-GB" sz="1800" dirty="0" smtClean="0">
                <a:solidFill>
                  <a:srgbClr val="0066FF"/>
                </a:solidFill>
              </a:rPr>
              <a:t> </a:t>
            </a:r>
            <a:endParaRPr lang="en-GB" sz="1800" dirty="0">
              <a:solidFill>
                <a:srgbClr val="0066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37563" y="3507628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00FF00"/>
                </a:solidFill>
              </a:rPr>
              <a:t>Aerogel (1.04)</a:t>
            </a:r>
            <a:endParaRPr lang="en-GB" sz="1800" dirty="0">
              <a:solidFill>
                <a:srgbClr val="00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37563" y="2780928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Fused Silica</a:t>
            </a:r>
            <a:endParaRPr lang="en-GB" sz="1800"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2051720" y="2841458"/>
            <a:ext cx="144016" cy="144016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051720" y="3091190"/>
            <a:ext cx="144016" cy="144016"/>
          </a:xfrm>
          <a:prstGeom prst="ellips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52648" y="272880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0.5 </a:t>
            </a:r>
            <a:r>
              <a:rPr lang="en-GB" sz="1800" dirty="0" err="1" smtClean="0"/>
              <a:t>mrad</a:t>
            </a:r>
            <a:endParaRPr lang="en-GB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2252648" y="2978532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1</a:t>
            </a:r>
            <a:r>
              <a:rPr lang="en-GB" sz="1800" dirty="0" smtClean="0"/>
              <a:t> </a:t>
            </a:r>
            <a:r>
              <a:rPr lang="en-GB" sz="1800" dirty="0" err="1" smtClean="0"/>
              <a:t>mrad</a:t>
            </a:r>
            <a:endParaRPr lang="en-GB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1691680" y="5970766"/>
            <a:ext cx="2719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Particle momentum (GeV/c)</a:t>
            </a:r>
            <a:endParaRPr lang="en-GB" sz="16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568290" y="3769981"/>
            <a:ext cx="1834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N</a:t>
            </a:r>
            <a:r>
              <a:rPr lang="en-GB" sz="1600" dirty="0" smtClean="0">
                <a:latin typeface="Symbol" panose="05050102010706020507" pitchFamily="18" charset="2"/>
              </a:rPr>
              <a:t>s</a:t>
            </a:r>
            <a:r>
              <a:rPr lang="en-GB" sz="1600" dirty="0" smtClean="0"/>
              <a:t> </a:t>
            </a:r>
            <a:r>
              <a:rPr lang="en-GB" sz="1600" dirty="0" smtClean="0">
                <a:latin typeface="Symbol" panose="05050102010706020507" pitchFamily="18" charset="2"/>
              </a:rPr>
              <a:t>p</a:t>
            </a:r>
            <a:r>
              <a:rPr lang="en-GB" sz="1600" dirty="0" smtClean="0"/>
              <a:t>/K separation</a:t>
            </a:r>
            <a:endParaRPr lang="en-GB" sz="1600" dirty="0"/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910743" y="5207845"/>
            <a:ext cx="520656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6108478" y="4995408"/>
            <a:ext cx="5517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3 </a:t>
            </a:r>
            <a:r>
              <a:rPr lang="en-GB" sz="2000" dirty="0" smtClean="0">
                <a:latin typeface="Symbol" panose="05050102010706020507" pitchFamily="18" charset="2"/>
              </a:rPr>
              <a:t>s</a:t>
            </a:r>
            <a:endParaRPr lang="en-GB" sz="2000" dirty="0">
              <a:latin typeface="Symbol" panose="05050102010706020507" pitchFamily="18" charset="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37563" y="4234328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FF66FF"/>
                </a:solidFill>
              </a:rPr>
              <a:t>CF</a:t>
            </a:r>
            <a:r>
              <a:rPr lang="en-GB" sz="1800" baseline="-25000" dirty="0" smtClean="0">
                <a:solidFill>
                  <a:srgbClr val="FF66FF"/>
                </a:solidFill>
              </a:rPr>
              <a:t>4</a:t>
            </a:r>
            <a:r>
              <a:rPr lang="en-GB" sz="1800" dirty="0" smtClean="0">
                <a:solidFill>
                  <a:srgbClr val="FF66FF"/>
                </a:solidFill>
              </a:rPr>
              <a:t> </a:t>
            </a:r>
            <a:endParaRPr lang="en-GB" sz="1800" dirty="0">
              <a:solidFill>
                <a:srgbClr val="FF66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4D6E-4B69-43BB-8ED4-FA12D2DC06CE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103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2018 Salon des RICH Detectors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777" y="1557338"/>
            <a:ext cx="5704445" cy="380047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7" y="1345980"/>
            <a:ext cx="1541156" cy="1989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947" y="3429099"/>
            <a:ext cx="1497868" cy="16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0" t="18010" r="20706" b="23060"/>
          <a:stretch/>
        </p:blipFill>
        <p:spPr>
          <a:xfrm>
            <a:off x="1835696" y="5445406"/>
            <a:ext cx="2850458" cy="12956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2290" y="5509578"/>
            <a:ext cx="2628692" cy="11673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2360" y="1345980"/>
            <a:ext cx="1065777" cy="23567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401" y="5173941"/>
            <a:ext cx="1325280" cy="16372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0982" y="3920865"/>
            <a:ext cx="1503611" cy="15036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9695402">
            <a:off x="500269" y="1992553"/>
            <a:ext cx="8222167" cy="2800767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We will not visit all the stands</a:t>
            </a:r>
          </a:p>
          <a:p>
            <a:pPr algn="ctr"/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We will follow the biases, preferences and knowledge of our guide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4D6E-4B69-43BB-8ED4-FA12D2DC06CE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516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Classic Selection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29000"/>
            <a:ext cx="3264363" cy="244827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AFABA-3401-4CC8-8F5E-770E4006A96B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508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Delphi &amp; SLD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19" y="4056207"/>
            <a:ext cx="3601369" cy="24623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0414" y="1503108"/>
            <a:ext cx="4058733" cy="32940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742" y="3630261"/>
            <a:ext cx="4640774" cy="20905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80112" y="3476372"/>
            <a:ext cx="30444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Delphi forward and barrel RICH</a:t>
            </a:r>
            <a:endParaRPr lang="en-GB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725004" y="3388608"/>
            <a:ext cx="1721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SLD barrel RICH</a:t>
            </a:r>
            <a:endParaRPr lang="en-GB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0" y="1743147"/>
            <a:ext cx="4032448" cy="1200329"/>
          </a:xfrm>
          <a:prstGeom prst="rect">
            <a:avLst/>
          </a:prstGeom>
          <a:solidFill>
            <a:srgbClr val="D0EAEC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Use of liquid and gas radiators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TMAE for photon conversion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1800" dirty="0" smtClean="0"/>
              <a:t>Gas detectors for photo-electron detection</a:t>
            </a:r>
            <a:endParaRPr lang="en-GB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14D6E-4B69-43BB-8ED4-FA12D2DC06CE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838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Workhorses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29000"/>
            <a:ext cx="3672408" cy="220344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AFABA-3401-4CC8-8F5E-770E4006A96B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995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FC_PowerPoint_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LongProperties xmlns="http://schemas.microsoft.com/office/2006/metadata/longPropertie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ABF215B8A3384E874FC40A3B0B2302" ma:contentTypeVersion="4" ma:contentTypeDescription="Create a new document." ma:contentTypeScope="" ma:versionID="098309142ee90672dd325a1bf5abdf8c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4759411a1d50091fc5acb248322c8eb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FC3029-53C4-4639-A419-B10B1DCF7557}">
  <ds:schemaRefs>
    <ds:schemaRef ds:uri="http://schemas.microsoft.com/office/infopath/2007/PartnerControls"/>
    <ds:schemaRef ds:uri="http://schemas.microsoft.com/office/2006/documentManagement/types"/>
    <ds:schemaRef ds:uri="http://schemas.microsoft.com/sharepoint/v3"/>
    <ds:schemaRef ds:uri="http://www.w3.org/XML/1998/namespace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560A4A3-C5A6-4A0A-937A-5BCFBD0EF23D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588EA5A1-49DC-4BF7-9FC5-8EF4622FB923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42BA4417-EAE4-4F10-9DE0-06D03A995C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STFC_PowerPoint_template</Template>
  <TotalTime>5430</TotalTime>
  <Words>1060</Words>
  <Application>Microsoft Office PowerPoint</Application>
  <PresentationFormat>On-screen Show (4:3)</PresentationFormat>
  <Paragraphs>254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Arial</vt:lpstr>
      <vt:lpstr>Calibri</vt:lpstr>
      <vt:lpstr>Cambria Math</vt:lpstr>
      <vt:lpstr>Lucida Grande</vt:lpstr>
      <vt:lpstr>Symbol</vt:lpstr>
      <vt:lpstr>Verdana</vt:lpstr>
      <vt:lpstr>Wingdings</vt:lpstr>
      <vt:lpstr>ヒラギノ角ゴ Pro W3</vt:lpstr>
      <vt:lpstr>STFC_PowerPoint_template</vt:lpstr>
      <vt:lpstr>1_Blank Presentation</vt:lpstr>
      <vt:lpstr>Cherenkov Light Imaging in Particle and Nuclear Physics Experiments</vt:lpstr>
      <vt:lpstr>Cherenkov radiation</vt:lpstr>
      <vt:lpstr>Cherenkov principles</vt:lpstr>
      <vt:lpstr>Refractive index range</vt:lpstr>
      <vt:lpstr>RICH performance</vt:lpstr>
      <vt:lpstr>2018 Salon des RICH Detectors</vt:lpstr>
      <vt:lpstr>The Classic Selection</vt:lpstr>
      <vt:lpstr>Delphi &amp; SLD</vt:lpstr>
      <vt:lpstr>The Workhorses</vt:lpstr>
      <vt:lpstr>HERA-B RICH</vt:lpstr>
      <vt:lpstr>Babar DIRC</vt:lpstr>
      <vt:lpstr>HADES</vt:lpstr>
      <vt:lpstr>COMPASS RICH-1</vt:lpstr>
      <vt:lpstr>The Established Detectors</vt:lpstr>
      <vt:lpstr>LHCb</vt:lpstr>
      <vt:lpstr>          More on LHCb</vt:lpstr>
      <vt:lpstr>NA62</vt:lpstr>
      <vt:lpstr>ALICE HMPID</vt:lpstr>
      <vt:lpstr>The New Models</vt:lpstr>
      <vt:lpstr>Belle II ARICH (Endcap)</vt:lpstr>
      <vt:lpstr>Belle II TOP</vt:lpstr>
      <vt:lpstr>CBM</vt:lpstr>
      <vt:lpstr>Panda Barrel DIRC</vt:lpstr>
      <vt:lpstr>Panda Endcap DIRC</vt:lpstr>
      <vt:lpstr>CLAS12</vt:lpstr>
      <vt:lpstr>LHCb Upgrade</vt:lpstr>
      <vt:lpstr>VHMPID for ALICE</vt:lpstr>
      <vt:lpstr>HADES Upgrade</vt:lpstr>
      <vt:lpstr>GlueX DIRC</vt:lpstr>
      <vt:lpstr>The Concepts</vt:lpstr>
      <vt:lpstr>TORCH</vt:lpstr>
      <vt:lpstr>Future LHCb Upgrade</vt:lpstr>
      <vt:lpstr>Trends</vt:lpstr>
      <vt:lpstr>Common themes</vt:lpstr>
      <vt:lpstr>Photon detectors</vt:lpstr>
      <vt:lpstr>End of the tour</vt:lpstr>
    </vt:vector>
  </TitlesOfParts>
  <Company>STFC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Template: STFC UKRI Powerpoint (ppt)</dc:title>
  <dc:creator>kw77</dc:creator>
  <cp:lastModifiedBy>Antonis</cp:lastModifiedBy>
  <cp:revision>135</cp:revision>
  <dcterms:created xsi:type="dcterms:W3CDTF">2012-07-12T11:46:55Z</dcterms:created>
  <dcterms:modified xsi:type="dcterms:W3CDTF">2018-08-04T08:57:06Z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  <property fmtid="{D5CDD505-2E9C-101B-9397-08002B2CF9AE}" pid="3" name="display_urn:schemas-microsoft-com:office:office#Editor">
    <vt:lpwstr>Summers, Karen (STFC,RAL,OBR)</vt:lpwstr>
  </property>
  <property fmtid="{D5CDD505-2E9C-101B-9397-08002B2CF9AE}" pid="4" name="xd_Signature">
    <vt:lpwstr/>
  </property>
  <property fmtid="{D5CDD505-2E9C-101B-9397-08002B2CF9AE}" pid="5" name="display_urn:schemas-microsoft-com:office:office#Author">
    <vt:lpwstr>Summers, Karen (STFC,RAL,OBR)</vt:lpwstr>
  </property>
  <property fmtid="{D5CDD505-2E9C-101B-9397-08002B2CF9AE}" pid="6" name="TemplateUrl">
    <vt:lpwstr/>
  </property>
  <property fmtid="{D5CDD505-2E9C-101B-9397-08002B2CF9AE}" pid="7" name="xd_ProgID">
    <vt:lpwstr/>
  </property>
  <property fmtid="{D5CDD505-2E9C-101B-9397-08002B2CF9AE}" pid="8" name="ContentTypeId">
    <vt:lpwstr>0x010100F731947B08D5984288BC8B16A979FF50</vt:lpwstr>
  </property>
</Properties>
</file>