
<file path=[Content_Types].xml><?xml version="1.0" encoding="utf-8"?>
<Types xmlns="http://schemas.openxmlformats.org/package/2006/content-types">
  <Default Extension="bin" ContentType="application/vnd.openxmlformats-officedocument.oleObject"/>
  <Default Extension="fntdata" ContentType="application/x-fontdata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19"/>
  </p:notesMasterIdLst>
  <p:sldIdLst>
    <p:sldId id="256" r:id="rId2"/>
    <p:sldId id="259" r:id="rId3"/>
    <p:sldId id="261" r:id="rId4"/>
    <p:sldId id="273" r:id="rId5"/>
    <p:sldId id="263" r:id="rId6"/>
    <p:sldId id="274" r:id="rId7"/>
    <p:sldId id="262" r:id="rId8"/>
    <p:sldId id="264" r:id="rId9"/>
    <p:sldId id="275" r:id="rId10"/>
    <p:sldId id="265" r:id="rId11"/>
    <p:sldId id="266" r:id="rId12"/>
    <p:sldId id="267" r:id="rId13"/>
    <p:sldId id="268" r:id="rId14"/>
    <p:sldId id="276" r:id="rId15"/>
    <p:sldId id="277" r:id="rId16"/>
    <p:sldId id="271" r:id="rId17"/>
    <p:sldId id="272" r:id="rId18"/>
  </p:sldIdLst>
  <p:sldSz cx="9144000" cy="6858000" type="screen4x3"/>
  <p:notesSz cx="6858000" cy="9144000"/>
  <p:embeddedFontLst>
    <p:embeddedFont>
      <p:font typeface="Lato" panose="020B0604020202020204" charset="0"/>
      <p:regular r:id="rId20"/>
      <p:bold r:id="rId21"/>
    </p:embeddedFont>
    <p:embeddedFont>
      <p:font typeface="Raleway" panose="020B0604020202020204" charset="0"/>
      <p:regular r:id="rId22"/>
      <p:bold r:id="rId23"/>
      <p:italic r:id="rId24"/>
      <p:boldItalic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7D66A7E-3C9E-4A23-BAAF-3D41B61650D6}">
  <a:tblStyle styleId="{57D66A7E-3C9E-4A23-BAAF-3D41B61650D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868" autoAdjust="0"/>
    <p:restoredTop sz="94660"/>
  </p:normalViewPr>
  <p:slideViewPr>
    <p:cSldViewPr>
      <p:cViewPr varScale="1">
        <p:scale>
          <a:sx n="50" d="100"/>
          <a:sy n="50" d="100"/>
        </p:scale>
        <p:origin x="-151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image" Target="../media/image53.wmf"/><Relationship Id="rId7" Type="http://schemas.openxmlformats.org/officeDocument/2006/relationships/image" Target="../media/image57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6" Type="http://schemas.openxmlformats.org/officeDocument/2006/relationships/image" Target="../media/image56.wmf"/><Relationship Id="rId5" Type="http://schemas.openxmlformats.org/officeDocument/2006/relationships/image" Target="../media/image55.wmf"/><Relationship Id="rId4" Type="http://schemas.openxmlformats.org/officeDocument/2006/relationships/image" Target="../media/image5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Relationship Id="rId6" Type="http://schemas.openxmlformats.org/officeDocument/2006/relationships/image" Target="../media/image72.wmf"/><Relationship Id="rId5" Type="http://schemas.openxmlformats.org/officeDocument/2006/relationships/image" Target="../media/image71.wmf"/><Relationship Id="rId4" Type="http://schemas.openxmlformats.org/officeDocument/2006/relationships/image" Target="../media/image7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721425" y="3785246"/>
            <a:ext cx="5216700" cy="1546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5938246" y="3377550"/>
            <a:ext cx="721800" cy="1029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6659861" y="3377550"/>
            <a:ext cx="721800" cy="1029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-1" y="3377550"/>
            <a:ext cx="721800" cy="1029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721425" y="3377550"/>
            <a:ext cx="5216700" cy="1029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0" y="0"/>
            <a:ext cx="9144000" cy="53238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ubTitle" idx="1"/>
          </p:nvPr>
        </p:nvSpPr>
        <p:spPr>
          <a:xfrm>
            <a:off x="685800" y="3786738"/>
            <a:ext cx="7772400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b="1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b="1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b="1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b="1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b="1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b="1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b="1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b="1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b="1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9" name="Google Shape;19;p3"/>
          <p:cNvSpPr/>
          <p:nvPr/>
        </p:nvSpPr>
        <p:spPr>
          <a:xfrm>
            <a:off x="3047704" y="5323800"/>
            <a:ext cx="3047700" cy="1029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3"/>
          <p:cNvSpPr/>
          <p:nvPr/>
        </p:nvSpPr>
        <p:spPr>
          <a:xfrm>
            <a:off x="6096271" y="5323800"/>
            <a:ext cx="3047700" cy="1029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3"/>
          <p:cNvSpPr/>
          <p:nvPr/>
        </p:nvSpPr>
        <p:spPr>
          <a:xfrm>
            <a:off x="1" y="5323800"/>
            <a:ext cx="3047700" cy="1029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-125" y="6440375"/>
            <a:ext cx="9144000" cy="41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/>
            </a:lvl1pPr>
            <a:lvl2pPr lvl="1" algn="ctr">
              <a:buNone/>
              <a:defRPr/>
            </a:lvl2pPr>
            <a:lvl3pPr lvl="2" algn="ctr">
              <a:buNone/>
              <a:defRPr/>
            </a:lvl3pPr>
            <a:lvl4pPr lvl="3" algn="ctr">
              <a:buNone/>
              <a:defRPr/>
            </a:lvl4pPr>
            <a:lvl5pPr lvl="4" algn="ctr">
              <a:buNone/>
              <a:defRPr/>
            </a:lvl5pPr>
            <a:lvl6pPr lvl="5" algn="ctr">
              <a:buNone/>
              <a:defRPr/>
            </a:lvl6pPr>
            <a:lvl7pPr lvl="6" algn="ctr">
              <a:buNone/>
              <a:defRPr/>
            </a:lvl7pPr>
            <a:lvl8pPr lvl="7" algn="ctr">
              <a:buNone/>
              <a:defRPr/>
            </a:lvl8pPr>
            <a:lvl9pPr lvl="8" algn="ctr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893700" y="274650"/>
            <a:ext cx="6462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893700" y="1831450"/>
            <a:ext cx="6462600" cy="473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SzPts val="3000"/>
              <a:buChar char="▷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/>
          <p:nvPr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5"/>
          <p:cNvSpPr/>
          <p:nvPr/>
        </p:nvSpPr>
        <p:spPr>
          <a:xfrm>
            <a:off x="8250312" y="6755100"/>
            <a:ext cx="893700" cy="1029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5"/>
          <p:cNvSpPr/>
          <p:nvPr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5"/>
          <p:cNvSpPr/>
          <p:nvPr/>
        </p:nvSpPr>
        <p:spPr>
          <a:xfrm>
            <a:off x="893710" y="6755100"/>
            <a:ext cx="6462600" cy="1029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ldNum" idx="12"/>
          </p:nvPr>
        </p:nvSpPr>
        <p:spPr>
          <a:xfrm>
            <a:off x="8480575" y="6364177"/>
            <a:ext cx="548700" cy="41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93700" y="274650"/>
            <a:ext cx="6462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93700" y="1831450"/>
            <a:ext cx="6462600" cy="473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rgbClr val="677480"/>
              </a:buClr>
              <a:buSzPts val="3000"/>
              <a:buFont typeface="Lato"/>
              <a:buChar char="▷"/>
              <a:defRPr sz="30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2400"/>
              <a:buFont typeface="Lato"/>
              <a:buChar char="○"/>
              <a:defRPr sz="24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2400"/>
              <a:buFont typeface="Lato"/>
              <a:buChar char="■"/>
              <a:defRPr sz="24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1800"/>
              <a:buFont typeface="Lato"/>
              <a:buChar char="●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1800"/>
              <a:buFont typeface="Lato"/>
              <a:buChar char="○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1800"/>
              <a:buFont typeface="Lato"/>
              <a:buChar char="■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1800"/>
              <a:buFont typeface="Lato"/>
              <a:buChar char="●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1800"/>
              <a:buFont typeface="Lato"/>
              <a:buChar char="○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1800"/>
              <a:buFont typeface="Lato"/>
              <a:buChar char="■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80575" y="6364177"/>
            <a:ext cx="548700" cy="41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300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300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300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300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300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300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300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300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300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13" Type="http://schemas.openxmlformats.org/officeDocument/2006/relationships/image" Target="../media/image32.wmf"/><Relationship Id="rId18" Type="http://schemas.openxmlformats.org/officeDocument/2006/relationships/oleObject" Target="../embeddings/oleObject34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9.wmf"/><Relationship Id="rId12" Type="http://schemas.openxmlformats.org/officeDocument/2006/relationships/oleObject" Target="../embeddings/oleObject31.bin"/><Relationship Id="rId17" Type="http://schemas.openxmlformats.org/officeDocument/2006/relationships/image" Target="../media/image34.wmf"/><Relationship Id="rId2" Type="http://schemas.openxmlformats.org/officeDocument/2006/relationships/slideLayout" Target="../slideLayouts/slideLayout3.xml"/><Relationship Id="rId16" Type="http://schemas.openxmlformats.org/officeDocument/2006/relationships/oleObject" Target="../embeddings/oleObject33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8.bin"/><Relationship Id="rId11" Type="http://schemas.openxmlformats.org/officeDocument/2006/relationships/image" Target="../media/image31.wmf"/><Relationship Id="rId5" Type="http://schemas.openxmlformats.org/officeDocument/2006/relationships/image" Target="../media/image28.wmf"/><Relationship Id="rId15" Type="http://schemas.openxmlformats.org/officeDocument/2006/relationships/image" Target="../media/image33.wmf"/><Relationship Id="rId10" Type="http://schemas.openxmlformats.org/officeDocument/2006/relationships/oleObject" Target="../embeddings/oleObject30.bin"/><Relationship Id="rId19" Type="http://schemas.openxmlformats.org/officeDocument/2006/relationships/image" Target="../media/image35.wmf"/><Relationship Id="rId4" Type="http://schemas.openxmlformats.org/officeDocument/2006/relationships/oleObject" Target="../embeddings/oleObject27.bin"/><Relationship Id="rId9" Type="http://schemas.openxmlformats.org/officeDocument/2006/relationships/image" Target="../media/image30.wmf"/><Relationship Id="rId14" Type="http://schemas.openxmlformats.org/officeDocument/2006/relationships/oleObject" Target="../embeddings/oleObject32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13" Type="http://schemas.openxmlformats.org/officeDocument/2006/relationships/image" Target="../media/image40.wmf"/><Relationship Id="rId18" Type="http://schemas.openxmlformats.org/officeDocument/2006/relationships/image" Target="../media/image44.png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37.wmf"/><Relationship Id="rId12" Type="http://schemas.openxmlformats.org/officeDocument/2006/relationships/oleObject" Target="../embeddings/oleObject39.bin"/><Relationship Id="rId17" Type="http://schemas.openxmlformats.org/officeDocument/2006/relationships/image" Target="../media/image43.png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42.png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6.bin"/><Relationship Id="rId11" Type="http://schemas.openxmlformats.org/officeDocument/2006/relationships/image" Target="../media/image39.wmf"/><Relationship Id="rId5" Type="http://schemas.openxmlformats.org/officeDocument/2006/relationships/image" Target="../media/image36.wmf"/><Relationship Id="rId15" Type="http://schemas.openxmlformats.org/officeDocument/2006/relationships/image" Target="../media/image41.wmf"/><Relationship Id="rId10" Type="http://schemas.openxmlformats.org/officeDocument/2006/relationships/oleObject" Target="../embeddings/oleObject38.bin"/><Relationship Id="rId4" Type="http://schemas.openxmlformats.org/officeDocument/2006/relationships/oleObject" Target="../embeddings/oleObject35.bin"/><Relationship Id="rId9" Type="http://schemas.openxmlformats.org/officeDocument/2006/relationships/image" Target="../media/image38.wmf"/><Relationship Id="rId14" Type="http://schemas.openxmlformats.org/officeDocument/2006/relationships/oleObject" Target="../embeddings/oleObject40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13" Type="http://schemas.openxmlformats.org/officeDocument/2006/relationships/image" Target="../media/image49.wmf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46.wmf"/><Relationship Id="rId12" Type="http://schemas.openxmlformats.org/officeDocument/2006/relationships/oleObject" Target="../embeddings/oleObject45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2.bin"/><Relationship Id="rId11" Type="http://schemas.openxmlformats.org/officeDocument/2006/relationships/image" Target="../media/image48.wmf"/><Relationship Id="rId5" Type="http://schemas.openxmlformats.org/officeDocument/2006/relationships/image" Target="../media/image45.wmf"/><Relationship Id="rId10" Type="http://schemas.openxmlformats.org/officeDocument/2006/relationships/oleObject" Target="../embeddings/oleObject44.bin"/><Relationship Id="rId4" Type="http://schemas.openxmlformats.org/officeDocument/2006/relationships/oleObject" Target="../embeddings/oleObject41.bin"/><Relationship Id="rId9" Type="http://schemas.openxmlformats.org/officeDocument/2006/relationships/image" Target="../media/image47.wmf"/><Relationship Id="rId14" Type="http://schemas.openxmlformats.org/officeDocument/2006/relationships/image" Target="../media/image5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13" Type="http://schemas.openxmlformats.org/officeDocument/2006/relationships/oleObject" Target="../embeddings/oleObject51.bin"/><Relationship Id="rId18" Type="http://schemas.openxmlformats.org/officeDocument/2006/relationships/image" Target="../media/image58.wmf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12" Type="http://schemas.openxmlformats.org/officeDocument/2006/relationships/image" Target="../media/image55.wmf"/><Relationship Id="rId17" Type="http://schemas.openxmlformats.org/officeDocument/2006/relationships/oleObject" Target="../embeddings/oleObject53.bin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57.wmf"/><Relationship Id="rId20" Type="http://schemas.openxmlformats.org/officeDocument/2006/relationships/image" Target="../media/image60.png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2.wmf"/><Relationship Id="rId11" Type="http://schemas.openxmlformats.org/officeDocument/2006/relationships/oleObject" Target="../embeddings/oleObject50.bin"/><Relationship Id="rId5" Type="http://schemas.openxmlformats.org/officeDocument/2006/relationships/oleObject" Target="../embeddings/oleObject47.bin"/><Relationship Id="rId15" Type="http://schemas.openxmlformats.org/officeDocument/2006/relationships/oleObject" Target="../embeddings/oleObject52.bin"/><Relationship Id="rId10" Type="http://schemas.openxmlformats.org/officeDocument/2006/relationships/image" Target="../media/image54.wmf"/><Relationship Id="rId19" Type="http://schemas.openxmlformats.org/officeDocument/2006/relationships/image" Target="../media/image59.png"/><Relationship Id="rId4" Type="http://schemas.openxmlformats.org/officeDocument/2006/relationships/image" Target="../media/image51.wmf"/><Relationship Id="rId9" Type="http://schemas.openxmlformats.org/officeDocument/2006/relationships/oleObject" Target="../embeddings/oleObject49.bin"/><Relationship Id="rId14" Type="http://schemas.openxmlformats.org/officeDocument/2006/relationships/image" Target="../media/image56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6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62.wmf"/><Relationship Id="rId11" Type="http://schemas.openxmlformats.org/officeDocument/2006/relationships/image" Target="../media/image66.png"/><Relationship Id="rId5" Type="http://schemas.openxmlformats.org/officeDocument/2006/relationships/oleObject" Target="../embeddings/oleObject55.bin"/><Relationship Id="rId10" Type="http://schemas.openxmlformats.org/officeDocument/2006/relationships/image" Target="../media/image65.png"/><Relationship Id="rId4" Type="http://schemas.openxmlformats.org/officeDocument/2006/relationships/image" Target="../media/image61.wmf"/><Relationship Id="rId9" Type="http://schemas.openxmlformats.org/officeDocument/2006/relationships/image" Target="../media/image64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9.bin"/><Relationship Id="rId13" Type="http://schemas.openxmlformats.org/officeDocument/2006/relationships/image" Target="../media/image71.wmf"/><Relationship Id="rId18" Type="http://schemas.openxmlformats.org/officeDocument/2006/relationships/image" Target="../media/image75.png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68.wmf"/><Relationship Id="rId12" Type="http://schemas.openxmlformats.org/officeDocument/2006/relationships/oleObject" Target="../embeddings/oleObject61.bin"/><Relationship Id="rId17" Type="http://schemas.openxmlformats.org/officeDocument/2006/relationships/image" Target="../media/image72.wmf"/><Relationship Id="rId2" Type="http://schemas.openxmlformats.org/officeDocument/2006/relationships/slideLayout" Target="../slideLayouts/slideLayout3.xml"/><Relationship Id="rId16" Type="http://schemas.openxmlformats.org/officeDocument/2006/relationships/oleObject" Target="../embeddings/oleObject62.bin"/><Relationship Id="rId20" Type="http://schemas.openxmlformats.org/officeDocument/2006/relationships/image" Target="../media/image77.png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8.bin"/><Relationship Id="rId11" Type="http://schemas.openxmlformats.org/officeDocument/2006/relationships/image" Target="../media/image70.wmf"/><Relationship Id="rId5" Type="http://schemas.openxmlformats.org/officeDocument/2006/relationships/image" Target="../media/image67.wmf"/><Relationship Id="rId15" Type="http://schemas.openxmlformats.org/officeDocument/2006/relationships/image" Target="../media/image74.png"/><Relationship Id="rId10" Type="http://schemas.openxmlformats.org/officeDocument/2006/relationships/oleObject" Target="../embeddings/oleObject60.bin"/><Relationship Id="rId19" Type="http://schemas.openxmlformats.org/officeDocument/2006/relationships/image" Target="../media/image76.png"/><Relationship Id="rId4" Type="http://schemas.openxmlformats.org/officeDocument/2006/relationships/oleObject" Target="../embeddings/oleObject57.bin"/><Relationship Id="rId9" Type="http://schemas.openxmlformats.org/officeDocument/2006/relationships/image" Target="../media/image69.wmf"/><Relationship Id="rId14" Type="http://schemas.openxmlformats.org/officeDocument/2006/relationships/image" Target="../media/image73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2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7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png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9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oleObject" Target="../embeddings/oleObject25.bin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25.wmf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27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5" Type="http://schemas.openxmlformats.org/officeDocument/2006/relationships/oleObject" Target="../embeddings/oleObject26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3.bin"/><Relationship Id="rId14" Type="http://schemas.openxmlformats.org/officeDocument/2006/relationships/image" Target="../media/image2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2"/>
          <p:cNvSpPr txBox="1">
            <a:spLocks noGrp="1"/>
          </p:cNvSpPr>
          <p:nvPr>
            <p:ph type="ctrTitle"/>
          </p:nvPr>
        </p:nvSpPr>
        <p:spPr>
          <a:xfrm>
            <a:off x="285720" y="285728"/>
            <a:ext cx="8001056" cy="357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dirty="0"/>
              <a:t>Analytic example of the </a:t>
            </a:r>
            <a:r>
              <a:rPr lang="en-US" dirty="0" err="1"/>
              <a:t>Aretakis</a:t>
            </a:r>
            <a:r>
              <a:rPr lang="en-US" dirty="0"/>
              <a:t> type behavior of the metric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71868" y="3714752"/>
            <a:ext cx="5286412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Raleway"/>
                <a:cs typeface="Raleway"/>
              </a:rPr>
              <a:t>P.A. </a:t>
            </a: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  <a:latin typeface="Raleway"/>
                <a:cs typeface="Raleway"/>
              </a:rPr>
              <a:t>Anempodistov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Raleway"/>
              <a:cs typeface="Raleway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222421D-7F4D-4D65-B7E4-8B34E79D4E9C}"/>
              </a:ext>
            </a:extLst>
          </p:cNvPr>
          <p:cNvSpPr txBox="1"/>
          <p:nvPr/>
        </p:nvSpPr>
        <p:spPr>
          <a:xfrm>
            <a:off x="66137" y="5536721"/>
            <a:ext cx="8810444" cy="1015663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Based on a paper by</a:t>
            </a:r>
            <a:r>
              <a:rPr lang="ru-RU" sz="2000" dirty="0"/>
              <a:t> E. T. </a:t>
            </a:r>
            <a:r>
              <a:rPr lang="ru-RU" sz="2000" dirty="0" err="1"/>
              <a:t>Akhmedov</a:t>
            </a:r>
            <a:r>
              <a:rPr lang="ru-RU" sz="2000" dirty="0"/>
              <a:t>, P. A. </a:t>
            </a:r>
            <a:r>
              <a:rPr lang="ru-RU" sz="2000" dirty="0" err="1"/>
              <a:t>Anempodistov</a:t>
            </a:r>
            <a:r>
              <a:rPr lang="ru-RU" sz="2000" dirty="0"/>
              <a:t>, I. D. </a:t>
            </a:r>
            <a:r>
              <a:rPr lang="ru-RU" sz="2000" dirty="0" err="1"/>
              <a:t>Ivanova</a:t>
            </a:r>
            <a:r>
              <a:rPr lang="ru-RU" sz="2000" dirty="0"/>
              <a:t> "</a:t>
            </a:r>
            <a:r>
              <a:rPr lang="ru-RU" sz="2000" dirty="0" err="1"/>
              <a:t>Analytic</a:t>
            </a:r>
            <a:r>
              <a:rPr lang="ru-RU" sz="2000" dirty="0"/>
              <a:t> </a:t>
            </a:r>
            <a:r>
              <a:rPr lang="ru-RU" sz="2000" dirty="0" err="1"/>
              <a:t>example</a:t>
            </a:r>
            <a:r>
              <a:rPr lang="ru-RU" sz="2000" dirty="0"/>
              <a:t> </a:t>
            </a:r>
            <a:r>
              <a:rPr lang="ru-RU" sz="2000" dirty="0" err="1"/>
              <a:t>of</a:t>
            </a:r>
            <a:r>
              <a:rPr lang="ru-RU" sz="2000" dirty="0"/>
              <a:t> </a:t>
            </a:r>
            <a:r>
              <a:rPr lang="ru-RU" sz="2000" dirty="0" err="1"/>
              <a:t>the</a:t>
            </a:r>
            <a:r>
              <a:rPr lang="ru-RU" sz="2000" dirty="0"/>
              <a:t> </a:t>
            </a:r>
            <a:r>
              <a:rPr lang="ru-RU" sz="2000" dirty="0" err="1"/>
              <a:t>Aretakis</a:t>
            </a:r>
            <a:r>
              <a:rPr lang="ru-RU" sz="2000" dirty="0"/>
              <a:t> </a:t>
            </a:r>
            <a:r>
              <a:rPr lang="ru-RU" sz="2000" dirty="0" err="1"/>
              <a:t>type</a:t>
            </a:r>
            <a:r>
              <a:rPr lang="ru-RU" sz="2000" dirty="0"/>
              <a:t> </a:t>
            </a:r>
            <a:r>
              <a:rPr lang="ru-RU" sz="2000" dirty="0" err="1"/>
              <a:t>behaviour</a:t>
            </a:r>
            <a:r>
              <a:rPr lang="ru-RU" sz="2000" dirty="0"/>
              <a:t> </a:t>
            </a:r>
            <a:r>
              <a:rPr lang="ru-RU" sz="2000" dirty="0" err="1"/>
              <a:t>of</a:t>
            </a:r>
            <a:r>
              <a:rPr lang="ru-RU" sz="2000" dirty="0"/>
              <a:t> </a:t>
            </a:r>
            <a:r>
              <a:rPr lang="ru-RU" sz="2000" dirty="0" err="1"/>
              <a:t>the</a:t>
            </a:r>
            <a:r>
              <a:rPr lang="ru-RU" sz="2000" dirty="0"/>
              <a:t> </a:t>
            </a:r>
            <a:r>
              <a:rPr lang="ru-RU" sz="2000" dirty="0" err="1"/>
              <a:t>metric</a:t>
            </a:r>
            <a:r>
              <a:rPr lang="ru-RU" sz="2000" dirty="0"/>
              <a:t>". (</a:t>
            </a:r>
            <a:r>
              <a:rPr lang="ru-RU" sz="2000" b="1" dirty="0"/>
              <a:t>arXiv:1811.01371, </a:t>
            </a:r>
            <a:r>
              <a:rPr lang="ru-RU" sz="2000" b="1" dirty="0" err="1"/>
              <a:t>Phys</a:t>
            </a:r>
            <a:r>
              <a:rPr lang="ru-RU" sz="2000" b="1" dirty="0"/>
              <a:t>. </a:t>
            </a:r>
            <a:r>
              <a:rPr lang="ru-RU" sz="2000" b="1" dirty="0" err="1"/>
              <a:t>Rev</a:t>
            </a:r>
            <a:r>
              <a:rPr lang="ru-RU" sz="2000" b="1" dirty="0"/>
              <a:t>. D 99, 044018)</a:t>
            </a:r>
            <a:endParaRPr lang="ru-RU" b="1" dirty="0" err="1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4926F6F-1641-4EA5-B590-7DE438CC9B5C}"/>
              </a:ext>
            </a:extLst>
          </p:cNvPr>
          <p:cNvSpPr txBox="1"/>
          <p:nvPr/>
        </p:nvSpPr>
        <p:spPr>
          <a:xfrm>
            <a:off x="4034288" y="4300267"/>
            <a:ext cx="3059501" cy="40011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ITEP, NRNU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MEPhI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6364177"/>
            <a:ext cx="548700" cy="41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10</a:t>
            </a:fld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428596" y="500042"/>
            <a:ext cx="29402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It can be shown that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Lato" pitchFamily="34" charset="0"/>
              <a:ea typeface="Lato" pitchFamily="34" charset="0"/>
              <a:cs typeface="Lato" pitchFamily="34" charset="0"/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000100" y="1142984"/>
          <a:ext cx="2928958" cy="6625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5" name="Equation" r:id="rId4" imgW="25603200" imgH="5791200" progId="Equation.DSMT4">
                  <p:embed/>
                </p:oleObj>
              </mc:Choice>
              <mc:Fallback>
                <p:oleObj name="Equation" r:id="rId4" imgW="25603200" imgH="5791200" progId="Equation.DSMT4">
                  <p:embed/>
                  <p:pic>
                    <p:nvPicPr>
                      <p:cNvPr id="409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00" y="1142984"/>
                        <a:ext cx="2928958" cy="6625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4286248" y="1285860"/>
            <a:ext cx="13949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for large 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Lato" pitchFamily="34" charset="0"/>
              <a:ea typeface="Lato" pitchFamily="34" charset="0"/>
              <a:cs typeface="Lato" pitchFamily="34" charset="0"/>
            </a:endParaRPr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6643702" y="1357298"/>
          <a:ext cx="466567" cy="427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6" name="Equation" r:id="rId6" imgW="2743200" imgH="3352800" progId="Equation.DSMT4">
                  <p:embed/>
                </p:oleObj>
              </mc:Choice>
              <mc:Fallback>
                <p:oleObj name="Equation" r:id="rId6" imgW="2743200" imgH="3352800" progId="Equation.DSMT4">
                  <p:embed/>
                  <p:pic>
                    <p:nvPicPr>
                      <p:cNvPr id="409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3702" y="1357298"/>
                        <a:ext cx="466567" cy="4270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28596" y="2071678"/>
            <a:ext cx="1116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In case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Lato" pitchFamily="34" charset="0"/>
              <a:ea typeface="Lato" pitchFamily="34" charset="0"/>
              <a:cs typeface="Lato" pitchFamily="34" charset="0"/>
            </a:endParaRP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2143108" y="2786058"/>
          <a:ext cx="4500594" cy="9491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7" name="Equation" r:id="rId8" imgW="44805600" imgH="9448800" progId="Equation.DSMT4">
                  <p:embed/>
                </p:oleObj>
              </mc:Choice>
              <mc:Fallback>
                <p:oleObj name="Equation" r:id="rId8" imgW="44805600" imgH="9448800" progId="Equation.DSMT4">
                  <p:embed/>
                  <p:pic>
                    <p:nvPicPr>
                      <p:cNvPr id="410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08" y="2786058"/>
                        <a:ext cx="4500594" cy="9491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500034" y="4929198"/>
          <a:ext cx="1000132" cy="5758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8" name="Equation" r:id="rId10" imgW="10058400" imgH="5791200" progId="Equation.DSMT4">
                  <p:embed/>
                </p:oleObj>
              </mc:Choice>
              <mc:Fallback>
                <p:oleObj name="Equation" r:id="rId10" imgW="10058400" imgH="5791200" progId="Equation.DSMT4">
                  <p:embed/>
                  <p:pic>
                    <p:nvPicPr>
                      <p:cNvPr id="410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34" y="4929198"/>
                        <a:ext cx="1000132" cy="5758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215444" y="4986259"/>
            <a:ext cx="41953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does not decay at the horizon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Lato" pitchFamily="34" charset="0"/>
              <a:ea typeface="Lato" pitchFamily="34" charset="0"/>
              <a:cs typeface="Lato" pitchFamily="34" charset="0"/>
            </a:endParaRPr>
          </a:p>
        </p:txBody>
      </p:sp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500034" y="5715016"/>
          <a:ext cx="1000132" cy="5429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9" name="Equation" r:id="rId12" imgW="10668000" imgH="5791200" progId="Equation.DSMT4">
                  <p:embed/>
                </p:oleObj>
              </mc:Choice>
              <mc:Fallback>
                <p:oleObj name="Equation" r:id="rId12" imgW="10668000" imgH="5791200" progId="Equation.DSMT4">
                  <p:embed/>
                  <p:pic>
                    <p:nvPicPr>
                      <p:cNvPr id="410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34" y="5715016"/>
                        <a:ext cx="1000132" cy="5429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215444" y="5714567"/>
            <a:ext cx="4020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grows linearly at the horizon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Lato" pitchFamily="34" charset="0"/>
              <a:ea typeface="Lato" pitchFamily="34" charset="0"/>
              <a:cs typeface="Lato" pitchFamily="34" charset="0"/>
            </a:endParaRPr>
          </a:p>
        </p:txBody>
      </p:sp>
      <p:graphicFrame>
        <p:nvGraphicFramePr>
          <p:cNvPr id="4633" name="Object 537"/>
          <p:cNvGraphicFramePr>
            <a:graphicFrameLocks noChangeAspect="1"/>
          </p:cNvGraphicFramePr>
          <p:nvPr/>
        </p:nvGraphicFramePr>
        <p:xfrm>
          <a:off x="1500166" y="2143116"/>
          <a:ext cx="714380" cy="3846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0" name="Equation" r:id="rId14" imgW="7924800" imgH="4267200" progId="Equation.DSMT4">
                  <p:embed/>
                </p:oleObj>
              </mc:Choice>
              <mc:Fallback>
                <p:oleObj name="Equation" r:id="rId14" imgW="7924800" imgH="4267200" progId="Equation.DSMT4">
                  <p:embed/>
                  <p:pic>
                    <p:nvPicPr>
                      <p:cNvPr id="4633" name="Object 5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66" y="2143116"/>
                        <a:ext cx="714380" cy="3846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214546" y="2071678"/>
            <a:ext cx="6361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constants, that are conserved on the horizon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:</a:t>
            </a:r>
          </a:p>
        </p:txBody>
      </p:sp>
      <p:graphicFrame>
        <p:nvGraphicFramePr>
          <p:cNvPr id="4634" name="Object 5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5684168"/>
              </p:ext>
            </p:extLst>
          </p:nvPr>
        </p:nvGraphicFramePr>
        <p:xfrm>
          <a:off x="499585" y="4143380"/>
          <a:ext cx="842217" cy="571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1" name="Equation" r:id="rId16" imgW="8534400" imgH="5791200" progId="Equation.DSMT4">
                  <p:embed/>
                </p:oleObj>
              </mc:Choice>
              <mc:Fallback>
                <p:oleObj name="Equation" r:id="rId16" imgW="8534400" imgH="5791200" progId="Equation.DSMT4">
                  <p:embed/>
                  <p:pic>
                    <p:nvPicPr>
                      <p:cNvPr id="4634" name="Object 5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585" y="4143380"/>
                        <a:ext cx="842217" cy="5715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2215892" y="4200441"/>
            <a:ext cx="51716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decays on and outside the horizon as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Lato" pitchFamily="34" charset="0"/>
              <a:ea typeface="Lato" pitchFamily="34" charset="0"/>
              <a:cs typeface="Lato" pitchFamily="34" charset="0"/>
            </a:endParaRPr>
          </a:p>
        </p:txBody>
      </p:sp>
      <p:graphicFrame>
        <p:nvGraphicFramePr>
          <p:cNvPr id="4636" name="Object 540"/>
          <p:cNvGraphicFramePr>
            <a:graphicFrameLocks noChangeAspect="1"/>
          </p:cNvGraphicFramePr>
          <p:nvPr/>
        </p:nvGraphicFramePr>
        <p:xfrm>
          <a:off x="7358082" y="4286256"/>
          <a:ext cx="688866" cy="357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2" name="Equation" r:id="rId18" imgW="8229600" imgH="4267200" progId="Equation.DSMT4">
                  <p:embed/>
                </p:oleObj>
              </mc:Choice>
              <mc:Fallback>
                <p:oleObj name="Equation" r:id="rId18" imgW="8229600" imgH="4267200" progId="Equation.DSMT4">
                  <p:embed/>
                  <p:pic>
                    <p:nvPicPr>
                      <p:cNvPr id="4636" name="Object 5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8082" y="4286256"/>
                        <a:ext cx="688866" cy="3571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5"/>
          <p:cNvSpPr txBox="1">
            <a:spLocks noGrp="1"/>
          </p:cNvSpPr>
          <p:nvPr>
            <p:ph type="ctrTitle"/>
          </p:nvPr>
        </p:nvSpPr>
        <p:spPr>
          <a:xfrm>
            <a:off x="714348" y="2357430"/>
            <a:ext cx="7815290" cy="188938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400" dirty="0">
                <a:solidFill>
                  <a:schemeClr val="bg1"/>
                </a:solidFill>
              </a:rPr>
              <a:t>3</a:t>
            </a:r>
            <a:br>
              <a:rPr lang="en" sz="5400" dirty="0">
                <a:solidFill>
                  <a:schemeClr val="bg1"/>
                </a:solidFill>
              </a:rPr>
            </a:br>
            <a:br>
              <a:rPr lang="ru-RU" sz="5400" dirty="0">
                <a:solidFill>
                  <a:schemeClr val="bg1"/>
                </a:solidFill>
              </a:rPr>
            </a:br>
            <a:r>
              <a:rPr lang="en-US" sz="5400" dirty="0">
                <a:solidFill>
                  <a:schemeClr val="bg1"/>
                </a:solidFill>
              </a:rPr>
              <a:t>Massive body </a:t>
            </a:r>
            <a:r>
              <a:rPr lang="en-US" sz="5400" dirty="0" err="1">
                <a:solidFill>
                  <a:schemeClr val="bg1"/>
                </a:solidFill>
              </a:rPr>
              <a:t>infall</a:t>
            </a:r>
            <a:endParaRPr sz="5400">
              <a:solidFill>
                <a:schemeClr val="bg1"/>
              </a:solidFill>
            </a:endParaRPr>
          </a:p>
        </p:txBody>
      </p:sp>
      <p:sp>
        <p:nvSpPr>
          <p:cNvPr id="112" name="Google Shape;112;p15"/>
          <p:cNvSpPr txBox="1">
            <a:spLocks noGrp="1"/>
          </p:cNvSpPr>
          <p:nvPr>
            <p:ph type="subTitle" idx="1"/>
          </p:nvPr>
        </p:nvSpPr>
        <p:spPr>
          <a:xfrm>
            <a:off x="685800" y="3786738"/>
            <a:ext cx="7772400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15"/>
          <p:cNvSpPr txBox="1">
            <a:spLocks noGrp="1"/>
          </p:cNvSpPr>
          <p:nvPr>
            <p:ph type="sldNum" idx="12"/>
          </p:nvPr>
        </p:nvSpPr>
        <p:spPr>
          <a:xfrm>
            <a:off x="-125" y="6440375"/>
            <a:ext cx="9144000" cy="41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11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1785918" y="1571612"/>
          <a:ext cx="2643206" cy="7303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1" name="Equation" r:id="rId4" imgW="23164800" imgH="6400800" progId="Equation.DSMT4">
                  <p:embed/>
                </p:oleObj>
              </mc:Choice>
              <mc:Fallback>
                <p:oleObj name="Equation" r:id="rId4" imgW="23164800" imgH="6400800" progId="Equation.DSMT4">
                  <p:embed/>
                  <p:pic>
                    <p:nvPicPr>
                      <p:cNvPr id="512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918" y="1571612"/>
                        <a:ext cx="2643206" cy="7303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1488325"/>
              </p:ext>
            </p:extLst>
          </p:nvPr>
        </p:nvGraphicFramePr>
        <p:xfrm>
          <a:off x="3101005" y="5386132"/>
          <a:ext cx="2928958" cy="8485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2" name="Equation" r:id="rId6" imgW="32613600" imgH="9448800" progId="Equation.DSMT4">
                  <p:embed/>
                </p:oleObj>
              </mc:Choice>
              <mc:Fallback>
                <p:oleObj name="Equation" r:id="rId6" imgW="32613600" imgH="9448800" progId="Equation.DSMT4">
                  <p:embed/>
                  <p:pic>
                    <p:nvPicPr>
                      <p:cNvPr id="513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1005" y="5386132"/>
                        <a:ext cx="2928958" cy="8485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0" y="244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2910" y="428604"/>
            <a:ext cx="26035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Einstein equation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: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00034" y="1714488"/>
            <a:ext cx="1183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,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where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Lato" pitchFamily="34" charset="0"/>
              <a:ea typeface="Lato" pitchFamily="34" charset="0"/>
              <a:cs typeface="Lato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00562" y="1714488"/>
            <a:ext cx="3571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-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perturbed metric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Lato" pitchFamily="34" charset="0"/>
              <a:ea typeface="Lato" pitchFamily="34" charset="0"/>
              <a:cs typeface="Lato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14348" y="2500306"/>
            <a:ext cx="41152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After expanding in powers of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Lato" pitchFamily="34" charset="0"/>
              <a:ea typeface="Lato" pitchFamily="34" charset="0"/>
              <a:cs typeface="Lato" pitchFamily="34" charset="0"/>
            </a:endParaRPr>
          </a:p>
        </p:txBody>
      </p:sp>
      <p:graphicFrame>
        <p:nvGraphicFramePr>
          <p:cNvPr id="5668" name="Object 5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6733966"/>
              </p:ext>
            </p:extLst>
          </p:nvPr>
        </p:nvGraphicFramePr>
        <p:xfrm>
          <a:off x="1887008" y="3114045"/>
          <a:ext cx="5357850" cy="5329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3" name="Equation" r:id="rId8" imgW="58216800" imgH="5791200" progId="Equation.DSMT4">
                  <p:embed/>
                </p:oleObj>
              </mc:Choice>
              <mc:Fallback>
                <p:oleObj name="Equation" r:id="rId8" imgW="58216800" imgH="5791200" progId="Equation.DSMT4">
                  <p:embed/>
                  <p:pic>
                    <p:nvPicPr>
                      <p:cNvPr id="5668" name="Object 5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7008" y="3114045"/>
                        <a:ext cx="5357850" cy="5329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69" name="Object 549"/>
          <p:cNvGraphicFramePr>
            <a:graphicFrameLocks noChangeAspect="1"/>
          </p:cNvGraphicFramePr>
          <p:nvPr/>
        </p:nvGraphicFramePr>
        <p:xfrm>
          <a:off x="4857752" y="2500306"/>
          <a:ext cx="500066" cy="4706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4" name="Equation" r:id="rId10" imgW="5181600" imgH="4876800" progId="Equation.DSMT4">
                  <p:embed/>
                </p:oleObj>
              </mc:Choice>
              <mc:Fallback>
                <p:oleObj name="Equation" r:id="rId10" imgW="5181600" imgH="4876800" progId="Equation.DSMT4">
                  <p:embed/>
                  <p:pic>
                    <p:nvPicPr>
                      <p:cNvPr id="5669" name="Object 5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2" y="2500306"/>
                        <a:ext cx="500066" cy="4706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714348" y="4071942"/>
            <a:ext cx="34147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Einstein equation reads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:</a:t>
            </a:r>
          </a:p>
        </p:txBody>
      </p:sp>
      <p:graphicFrame>
        <p:nvGraphicFramePr>
          <p:cNvPr id="5670" name="Object 550"/>
          <p:cNvGraphicFramePr>
            <a:graphicFrameLocks noChangeAspect="1"/>
          </p:cNvGraphicFramePr>
          <p:nvPr/>
        </p:nvGraphicFramePr>
        <p:xfrm>
          <a:off x="5143504" y="4071942"/>
          <a:ext cx="3000397" cy="571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5" name="Equation" r:id="rId12" imgW="32004000" imgH="6096000" progId="Equation.DSMT4">
                  <p:embed/>
                </p:oleObj>
              </mc:Choice>
              <mc:Fallback>
                <p:oleObj name="Equation" r:id="rId12" imgW="32004000" imgH="6096000" progId="Equation.DSMT4">
                  <p:embed/>
                  <p:pic>
                    <p:nvPicPr>
                      <p:cNvPr id="5670" name="Object 5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4" y="4071942"/>
                        <a:ext cx="3000397" cy="5715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14348" y="4929198"/>
            <a:ext cx="7754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In the last equation it’s convenient to make substitution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:</a:t>
            </a:r>
          </a:p>
        </p:txBody>
      </p:sp>
      <p:sp>
        <p:nvSpPr>
          <p:cNvPr id="24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6364177"/>
            <a:ext cx="548700" cy="41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12</a:t>
            </a:fld>
            <a:endParaRPr/>
          </a:p>
        </p:txBody>
      </p:sp>
      <p:graphicFrame>
        <p:nvGraphicFramePr>
          <p:cNvPr id="6029" name="Object 909"/>
          <p:cNvGraphicFramePr>
            <a:graphicFrameLocks noChangeAspect="1"/>
          </p:cNvGraphicFramePr>
          <p:nvPr/>
        </p:nvGraphicFramePr>
        <p:xfrm>
          <a:off x="3500430" y="1000108"/>
          <a:ext cx="1955146" cy="571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6" name="Equation" r:id="rId14" imgW="19812000" imgH="5791200" progId="Equation.DSMT4">
                  <p:embed/>
                </p:oleObj>
              </mc:Choice>
              <mc:Fallback>
                <p:oleObj name="Equation" r:id="rId14" imgW="19812000" imgH="5791200" progId="Equation.DSMT4">
                  <p:embed/>
                  <p:pic>
                    <p:nvPicPr>
                      <p:cNvPr id="6029" name="Object 9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430" y="1000108"/>
                        <a:ext cx="1955146" cy="5715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6" name="Рисунок 25" descr="Безымянный.pn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357554" y="928670"/>
            <a:ext cx="2500330" cy="730647"/>
          </a:xfrm>
          <a:prstGeom prst="rect">
            <a:avLst/>
          </a:prstGeom>
        </p:spPr>
      </p:pic>
      <p:pic>
        <p:nvPicPr>
          <p:cNvPr id="27" name="Рисунок 26" descr="Безымянный.png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643042" y="1500174"/>
            <a:ext cx="2928959" cy="949766"/>
          </a:xfrm>
          <a:prstGeom prst="rect">
            <a:avLst/>
          </a:prstGeom>
        </p:spPr>
      </p:pic>
      <p:pic>
        <p:nvPicPr>
          <p:cNvPr id="28" name="Рисунок 27" descr="Безымянный.pn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000100" y="3000372"/>
            <a:ext cx="6786610" cy="95298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2433582"/>
              </p:ext>
            </p:extLst>
          </p:nvPr>
        </p:nvGraphicFramePr>
        <p:xfrm>
          <a:off x="2459410" y="1200045"/>
          <a:ext cx="4000527" cy="5833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49" r:id="rId4" imgW="40233600" imgH="5791200" progId="Equation.DSMT4">
                  <p:embed/>
                </p:oleObj>
              </mc:Choice>
              <mc:Fallback>
                <p:oleObj r:id="rId4" imgW="40233600" imgH="5791200" progId="Equation.DSMT4">
                  <p:embed/>
                  <p:pic>
                    <p:nvPicPr>
                      <p:cNvPr id="9217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9410" y="1200045"/>
                        <a:ext cx="4000527" cy="5833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42910" y="428604"/>
            <a:ext cx="45175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Finally, equation takes the form: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Lato" pitchFamily="34" charset="0"/>
              <a:ea typeface="Lato" pitchFamily="34" charset="0"/>
              <a:cs typeface="Lato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2214554"/>
            <a:ext cx="3967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Lato" pitchFamily="34" charset="0"/>
                <a:ea typeface="Lato" pitchFamily="34" charset="0"/>
                <a:cs typeface="Lato" pitchFamily="34" charset="0"/>
              </a:rPr>
              <a:t>Let us make transformation</a:t>
            </a:r>
            <a:r>
              <a:rPr lang="ru-RU" sz="2400" dirty="0">
                <a:latin typeface="Lato" pitchFamily="34" charset="0"/>
                <a:ea typeface="Lato" pitchFamily="34" charset="0"/>
                <a:cs typeface="Lato" pitchFamily="34" charset="0"/>
              </a:rPr>
              <a:t>: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130526" y="1071546"/>
            <a:ext cx="4643470" cy="8572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9649" name="Object 433"/>
          <p:cNvGraphicFramePr>
            <a:graphicFrameLocks noChangeAspect="1"/>
          </p:cNvGraphicFramePr>
          <p:nvPr/>
        </p:nvGraphicFramePr>
        <p:xfrm>
          <a:off x="1214414" y="2857496"/>
          <a:ext cx="6769690" cy="928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0" name="Equation" r:id="rId6" imgW="84429600" imgH="11582400" progId="Equation.DSMT4">
                  <p:embed/>
                </p:oleObj>
              </mc:Choice>
              <mc:Fallback>
                <p:oleObj name="Equation" r:id="rId6" imgW="84429600" imgH="11582400" progId="Equation.DSMT4">
                  <p:embed/>
                  <p:pic>
                    <p:nvPicPr>
                      <p:cNvPr id="9649" name="Object 4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14" y="2857496"/>
                        <a:ext cx="6769690" cy="9286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50" name="Object 434"/>
          <p:cNvGraphicFramePr>
            <a:graphicFrameLocks noChangeAspect="1"/>
          </p:cNvGraphicFramePr>
          <p:nvPr/>
        </p:nvGraphicFramePr>
        <p:xfrm>
          <a:off x="214282" y="4500570"/>
          <a:ext cx="8501122" cy="4636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1" name="Equation" r:id="rId8" imgW="117348000" imgH="6400800" progId="Equation.DSMT4">
                  <p:embed/>
                </p:oleObj>
              </mc:Choice>
              <mc:Fallback>
                <p:oleObj name="Equation" r:id="rId8" imgW="117348000" imgH="6400800" progId="Equation.DSMT4">
                  <p:embed/>
                  <p:pic>
                    <p:nvPicPr>
                      <p:cNvPr id="9650" name="Object 4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82" y="4500570"/>
                        <a:ext cx="8501122" cy="4636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51" name="Object 435"/>
          <p:cNvGraphicFramePr>
            <a:graphicFrameLocks noChangeAspect="1"/>
          </p:cNvGraphicFramePr>
          <p:nvPr/>
        </p:nvGraphicFramePr>
        <p:xfrm>
          <a:off x="214282" y="5072074"/>
          <a:ext cx="8690092" cy="642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2" name="Equation" r:id="rId10" imgW="127711200" imgH="9448800" progId="Equation.DSMT4">
                  <p:embed/>
                </p:oleObj>
              </mc:Choice>
              <mc:Fallback>
                <p:oleObj name="Equation" r:id="rId10" imgW="127711200" imgH="9448800" progId="Equation.DSMT4">
                  <p:embed/>
                  <p:pic>
                    <p:nvPicPr>
                      <p:cNvPr id="9651" name="Object 4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82" y="5072074"/>
                        <a:ext cx="8690092" cy="6429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52" name="Object 436"/>
          <p:cNvGraphicFramePr>
            <a:graphicFrameLocks noChangeAspect="1"/>
          </p:cNvGraphicFramePr>
          <p:nvPr/>
        </p:nvGraphicFramePr>
        <p:xfrm>
          <a:off x="285720" y="5786454"/>
          <a:ext cx="8215370" cy="4832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3" name="Equation" r:id="rId12" imgW="108813600" imgH="6400800" progId="Equation.DSMT4">
                  <p:embed/>
                </p:oleObj>
              </mc:Choice>
              <mc:Fallback>
                <p:oleObj name="Equation" r:id="rId12" imgW="108813600" imgH="6400800" progId="Equation.DSMT4">
                  <p:embed/>
                  <p:pic>
                    <p:nvPicPr>
                      <p:cNvPr id="9652" name="Object 4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20" y="5786454"/>
                        <a:ext cx="8215370" cy="4832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6364177"/>
            <a:ext cx="548700" cy="41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13</a:t>
            </a:fld>
            <a:endParaRPr/>
          </a:p>
        </p:txBody>
      </p:sp>
      <p:pic>
        <p:nvPicPr>
          <p:cNvPr id="11" name="Рисунок 10" descr="Безымянный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42844" y="4429132"/>
            <a:ext cx="8878070" cy="1981372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14</a:t>
            </a:fld>
            <a:endParaRPr lang="en"/>
          </a:p>
        </p:txBody>
      </p:sp>
      <p:sp>
        <p:nvSpPr>
          <p:cNvPr id="5" name="TextBox 4"/>
          <p:cNvSpPr txBox="1"/>
          <p:nvPr/>
        </p:nvSpPr>
        <p:spPr>
          <a:xfrm>
            <a:off x="642910" y="428604"/>
            <a:ext cx="3929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In the near-horizon limit: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Lato" pitchFamily="34" charset="0"/>
              <a:ea typeface="Lato" pitchFamily="34" charset="0"/>
              <a:cs typeface="Lato" pitchFamily="34" charset="0"/>
            </a:endParaRPr>
          </a:p>
        </p:txBody>
      </p:sp>
      <p:graphicFrame>
        <p:nvGraphicFramePr>
          <p:cNvPr id="94210" name="Object 2"/>
          <p:cNvGraphicFramePr>
            <a:graphicFrameLocks noChangeAspect="1"/>
          </p:cNvGraphicFramePr>
          <p:nvPr/>
        </p:nvGraphicFramePr>
        <p:xfrm>
          <a:off x="4214810" y="500042"/>
          <a:ext cx="856347" cy="3746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7" name="Equation" r:id="rId3" imgW="9753600" imgH="4267200" progId="Equation.DSMT4">
                  <p:embed/>
                </p:oleObj>
              </mc:Choice>
              <mc:Fallback>
                <p:oleObj name="Equation" r:id="rId3" imgW="9753600" imgH="4267200" progId="Equation.DSMT4">
                  <p:embed/>
                  <p:pic>
                    <p:nvPicPr>
                      <p:cNvPr id="9421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4810" y="500042"/>
                        <a:ext cx="856347" cy="3746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 flipH="1">
            <a:off x="714348" y="2071678"/>
            <a:ext cx="17402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,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where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Lato" pitchFamily="34" charset="0"/>
              <a:ea typeface="Lato" pitchFamily="34" charset="0"/>
              <a:cs typeface="Lato" pitchFamily="34" charset="0"/>
            </a:endParaRPr>
          </a:p>
        </p:txBody>
      </p:sp>
      <p:graphicFrame>
        <p:nvGraphicFramePr>
          <p:cNvPr id="942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2496690"/>
              </p:ext>
            </p:extLst>
          </p:nvPr>
        </p:nvGraphicFramePr>
        <p:xfrm>
          <a:off x="642012" y="2714620"/>
          <a:ext cx="1571636" cy="4562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8" name="Equation" r:id="rId5" imgW="18897600" imgH="5486400" progId="Equation.DSMT4">
                  <p:embed/>
                </p:oleObj>
              </mc:Choice>
              <mc:Fallback>
                <p:oleObj name="Equation" r:id="rId5" imgW="18897600" imgH="5486400" progId="Equation.DSMT4">
                  <p:embed/>
                  <p:pic>
                    <p:nvPicPr>
                      <p:cNvPr id="9421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012" y="2714620"/>
                        <a:ext cx="1571636" cy="4562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13" name="Object 5"/>
          <p:cNvGraphicFramePr>
            <a:graphicFrameLocks noChangeAspect="1"/>
          </p:cNvGraphicFramePr>
          <p:nvPr/>
        </p:nvGraphicFramePr>
        <p:xfrm>
          <a:off x="3214678" y="2714620"/>
          <a:ext cx="2071703" cy="4661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9" name="Equation" r:id="rId7" imgW="24384000" imgH="5486400" progId="Equation.DSMT4">
                  <p:embed/>
                </p:oleObj>
              </mc:Choice>
              <mc:Fallback>
                <p:oleObj name="Equation" r:id="rId7" imgW="24384000" imgH="5486400" progId="Equation.DSMT4">
                  <p:embed/>
                  <p:pic>
                    <p:nvPicPr>
                      <p:cNvPr id="9421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4678" y="2714620"/>
                        <a:ext cx="2071703" cy="4661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14" name="Object 6"/>
          <p:cNvGraphicFramePr>
            <a:graphicFrameLocks noChangeAspect="1"/>
          </p:cNvGraphicFramePr>
          <p:nvPr/>
        </p:nvGraphicFramePr>
        <p:xfrm>
          <a:off x="6215074" y="2714620"/>
          <a:ext cx="2000264" cy="4557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0" name="Equation" r:id="rId9" imgW="24079200" imgH="5486400" progId="Equation.DSMT4">
                  <p:embed/>
                </p:oleObj>
              </mc:Choice>
              <mc:Fallback>
                <p:oleObj name="Equation" r:id="rId9" imgW="24079200" imgH="5486400" progId="Equation.DSMT4">
                  <p:embed/>
                  <p:pic>
                    <p:nvPicPr>
                      <p:cNvPr id="9421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5074" y="2714620"/>
                        <a:ext cx="2000264" cy="4557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1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8626632"/>
              </p:ext>
            </p:extLst>
          </p:nvPr>
        </p:nvGraphicFramePr>
        <p:xfrm>
          <a:off x="642461" y="3428551"/>
          <a:ext cx="4071967" cy="5516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1" name="Equation" r:id="rId11" imgW="47244000" imgH="6400800" progId="Equation.DSMT4">
                  <p:embed/>
                </p:oleObj>
              </mc:Choice>
              <mc:Fallback>
                <p:oleObj name="Equation" r:id="rId11" imgW="47244000" imgH="6400800" progId="Equation.DSMT4">
                  <p:embed/>
                  <p:pic>
                    <p:nvPicPr>
                      <p:cNvPr id="9421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461" y="3428551"/>
                        <a:ext cx="4071967" cy="5516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1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8211045"/>
              </p:ext>
            </p:extLst>
          </p:nvPr>
        </p:nvGraphicFramePr>
        <p:xfrm>
          <a:off x="642461" y="4057116"/>
          <a:ext cx="4179119" cy="928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2" name="Equation" r:id="rId13" imgW="46634400" imgH="10363200" progId="Equation.DSMT4">
                  <p:embed/>
                </p:oleObj>
              </mc:Choice>
              <mc:Fallback>
                <p:oleObj name="Equation" r:id="rId13" imgW="46634400" imgH="10363200" progId="Equation.DSMT4">
                  <p:embed/>
                  <p:pic>
                    <p:nvPicPr>
                      <p:cNvPr id="9421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461" y="4057116"/>
                        <a:ext cx="4179119" cy="9286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Прямая соединительная линия 15"/>
          <p:cNvCxnSpPr/>
          <p:nvPr/>
        </p:nvCxnSpPr>
        <p:spPr>
          <a:xfrm>
            <a:off x="527891" y="3172003"/>
            <a:ext cx="77867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421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597148"/>
              </p:ext>
            </p:extLst>
          </p:nvPr>
        </p:nvGraphicFramePr>
        <p:xfrm>
          <a:off x="642461" y="5071625"/>
          <a:ext cx="4370325" cy="928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3" name="Equation" r:id="rId15" imgW="48768000" imgH="10363200" progId="Equation.DSMT4">
                  <p:embed/>
                </p:oleObj>
              </mc:Choice>
              <mc:Fallback>
                <p:oleObj name="Equation" r:id="rId15" imgW="48768000" imgH="10363200" progId="Equation.DSMT4">
                  <p:embed/>
                  <p:pic>
                    <p:nvPicPr>
                      <p:cNvPr id="9421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461" y="5071625"/>
                        <a:ext cx="4370325" cy="9286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19" name="Object 11"/>
          <p:cNvGraphicFramePr>
            <a:graphicFrameLocks noChangeAspect="1"/>
          </p:cNvGraphicFramePr>
          <p:nvPr/>
        </p:nvGraphicFramePr>
        <p:xfrm>
          <a:off x="1000100" y="1000108"/>
          <a:ext cx="7500990" cy="8223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4" name="Equation" r:id="rId17" imgW="91744800" imgH="10058400" progId="Equation.DSMT4">
                  <p:embed/>
                </p:oleObj>
              </mc:Choice>
              <mc:Fallback>
                <p:oleObj name="Equation" r:id="rId17" imgW="91744800" imgH="10058400" progId="Equation.DSMT4">
                  <p:embed/>
                  <p:pic>
                    <p:nvPicPr>
                      <p:cNvPr id="9421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00" y="1000108"/>
                        <a:ext cx="7500990" cy="8223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" name="Рисунок 13" descr="Безымянный.png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14348" y="928670"/>
            <a:ext cx="8039797" cy="1150720"/>
          </a:xfrm>
          <a:prstGeom prst="rect">
            <a:avLst/>
          </a:prstGeom>
        </p:spPr>
      </p:pic>
      <p:pic>
        <p:nvPicPr>
          <p:cNvPr id="15" name="Рисунок 14" descr="Безымянный.png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428596" y="3357562"/>
            <a:ext cx="4785775" cy="3017782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15</a:t>
            </a:fld>
            <a:endParaRPr lang="en"/>
          </a:p>
        </p:txBody>
      </p:sp>
      <p:sp>
        <p:nvSpPr>
          <p:cNvPr id="5" name="TextBox 4"/>
          <p:cNvSpPr txBox="1"/>
          <p:nvPr/>
        </p:nvSpPr>
        <p:spPr>
          <a:xfrm>
            <a:off x="571472" y="571480"/>
            <a:ext cx="7234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Particular solutions of this differential equations are: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Lato" pitchFamily="34" charset="0"/>
              <a:ea typeface="Lato" pitchFamily="34" charset="0"/>
              <a:cs typeface="Lato" pitchFamily="34" charset="0"/>
            </a:endParaRPr>
          </a:p>
        </p:txBody>
      </p:sp>
      <p:graphicFrame>
        <p:nvGraphicFramePr>
          <p:cNvPr id="95237" name="Object 5"/>
          <p:cNvGraphicFramePr>
            <a:graphicFrameLocks noChangeAspect="1"/>
          </p:cNvGraphicFramePr>
          <p:nvPr/>
        </p:nvGraphicFramePr>
        <p:xfrm>
          <a:off x="642910" y="1428736"/>
          <a:ext cx="4643470" cy="9950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1" name="Equation" r:id="rId3" imgW="51206400" imgH="10972800" progId="Equation.DSMT4">
                  <p:embed/>
                </p:oleObj>
              </mc:Choice>
              <mc:Fallback>
                <p:oleObj name="Equation" r:id="rId3" imgW="51206400" imgH="10972800" progId="Equation.DSMT4">
                  <p:embed/>
                  <p:pic>
                    <p:nvPicPr>
                      <p:cNvPr id="9523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1428736"/>
                        <a:ext cx="4643470" cy="9950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3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934302"/>
              </p:ext>
            </p:extLst>
          </p:nvPr>
        </p:nvGraphicFramePr>
        <p:xfrm>
          <a:off x="642910" y="3100565"/>
          <a:ext cx="5139566" cy="10001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2" name="Equation" r:id="rId5" imgW="56388000" imgH="10972800" progId="Equation.DSMT4">
                  <p:embed/>
                </p:oleObj>
              </mc:Choice>
              <mc:Fallback>
                <p:oleObj name="Equation" r:id="rId5" imgW="56388000" imgH="10972800" progId="Equation.DSMT4">
                  <p:embed/>
                  <p:pic>
                    <p:nvPicPr>
                      <p:cNvPr id="9523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3100565"/>
                        <a:ext cx="5139566" cy="10001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3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6702629"/>
              </p:ext>
            </p:extLst>
          </p:nvPr>
        </p:nvGraphicFramePr>
        <p:xfrm>
          <a:off x="643359" y="4758016"/>
          <a:ext cx="5000660" cy="9731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3" name="Equation" r:id="rId7" imgW="56388000" imgH="10972800" progId="Equation.DSMT4">
                  <p:embed/>
                </p:oleObj>
              </mc:Choice>
              <mc:Fallback>
                <p:oleObj name="Equation" r:id="rId7" imgW="56388000" imgH="10972800" progId="Equation.DSMT4">
                  <p:embed/>
                  <p:pic>
                    <p:nvPicPr>
                      <p:cNvPr id="9523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359" y="4758016"/>
                        <a:ext cx="5000660" cy="9731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Рисунок 6" descr="Безымянный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57158" y="1357298"/>
            <a:ext cx="5715040" cy="1315922"/>
          </a:xfrm>
          <a:prstGeom prst="rect">
            <a:avLst/>
          </a:prstGeom>
        </p:spPr>
      </p:pic>
      <p:pic>
        <p:nvPicPr>
          <p:cNvPr id="8" name="Рисунок 7" descr="Безымянный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28596" y="3000372"/>
            <a:ext cx="5715496" cy="1386960"/>
          </a:xfrm>
          <a:prstGeom prst="rect">
            <a:avLst/>
          </a:prstGeom>
        </p:spPr>
      </p:pic>
      <p:pic>
        <p:nvPicPr>
          <p:cNvPr id="9" name="Рисунок 8" descr="Безымянный.pn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71472" y="4714884"/>
            <a:ext cx="5357325" cy="1181202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500034" y="428604"/>
            <a:ext cx="6882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Performing inverse Fourier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tranform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, one obtains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:</a:t>
            </a:r>
          </a:p>
        </p:txBody>
      </p:sp>
      <p:graphicFrame>
        <p:nvGraphicFramePr>
          <p:cNvPr id="29706" name="Object 10"/>
          <p:cNvGraphicFramePr>
            <a:graphicFrameLocks noChangeAspect="1"/>
          </p:cNvGraphicFramePr>
          <p:nvPr/>
        </p:nvGraphicFramePr>
        <p:xfrm>
          <a:off x="285720" y="3429000"/>
          <a:ext cx="857256" cy="3673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5" name="Equation" r:id="rId4" imgW="10668000" imgH="4572000" progId="Equation.DSMT4">
                  <p:embed/>
                </p:oleObj>
              </mc:Choice>
              <mc:Fallback>
                <p:oleObj name="Equation" r:id="rId4" imgW="10668000" imgH="4572000" progId="Equation.DSMT4">
                  <p:embed/>
                  <p:pic>
                    <p:nvPicPr>
                      <p:cNvPr id="2970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20" y="3429000"/>
                        <a:ext cx="857256" cy="3673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Блок-схема: процесс 17"/>
          <p:cNvSpPr/>
          <p:nvPr/>
        </p:nvSpPr>
        <p:spPr>
          <a:xfrm>
            <a:off x="214282" y="3429000"/>
            <a:ext cx="1000132" cy="428628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9707" name="Object 11"/>
          <p:cNvGraphicFramePr>
            <a:graphicFrameLocks noChangeAspect="1"/>
          </p:cNvGraphicFramePr>
          <p:nvPr/>
        </p:nvGraphicFramePr>
        <p:xfrm>
          <a:off x="285720" y="4786322"/>
          <a:ext cx="857257" cy="3673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6" name="Equation" r:id="rId6" imgW="10668000" imgH="4572000" progId="Equation.DSMT4">
                  <p:embed/>
                </p:oleObj>
              </mc:Choice>
              <mc:Fallback>
                <p:oleObj name="Equation" r:id="rId6" imgW="10668000" imgH="4572000" progId="Equation.DSMT4">
                  <p:embed/>
                  <p:pic>
                    <p:nvPicPr>
                      <p:cNvPr id="29707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20" y="4786322"/>
                        <a:ext cx="857257" cy="3673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Блок-схема: процесс 19"/>
          <p:cNvSpPr/>
          <p:nvPr/>
        </p:nvSpPr>
        <p:spPr>
          <a:xfrm>
            <a:off x="214282" y="4714884"/>
            <a:ext cx="1000132" cy="500066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0348" name="Object 652"/>
          <p:cNvGraphicFramePr>
            <a:graphicFrameLocks noChangeAspect="1"/>
          </p:cNvGraphicFramePr>
          <p:nvPr/>
        </p:nvGraphicFramePr>
        <p:xfrm>
          <a:off x="214282" y="1285860"/>
          <a:ext cx="8643998" cy="921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7" name="Equation" r:id="rId8" imgW="105765600" imgH="11277600" progId="Equation.DSMT4">
                  <p:embed/>
                </p:oleObj>
              </mc:Choice>
              <mc:Fallback>
                <p:oleObj name="Equation" r:id="rId8" imgW="105765600" imgH="11277600" progId="Equation.DSMT4">
                  <p:embed/>
                  <p:pic>
                    <p:nvPicPr>
                      <p:cNvPr id="30348" name="Object 6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82" y="1285860"/>
                        <a:ext cx="8643998" cy="9216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349" name="Object 653"/>
          <p:cNvGraphicFramePr>
            <a:graphicFrameLocks noChangeAspect="1"/>
          </p:cNvGraphicFramePr>
          <p:nvPr/>
        </p:nvGraphicFramePr>
        <p:xfrm>
          <a:off x="285720" y="2428868"/>
          <a:ext cx="8643998" cy="8438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8" name="Equation" r:id="rId10" imgW="115519200" imgH="11277600" progId="Equation.DSMT4">
                  <p:embed/>
                </p:oleObj>
              </mc:Choice>
              <mc:Fallback>
                <p:oleObj name="Equation" r:id="rId10" imgW="115519200" imgH="11277600" progId="Equation.DSMT4">
                  <p:embed/>
                  <p:pic>
                    <p:nvPicPr>
                      <p:cNvPr id="30349" name="Object 6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20" y="2428868"/>
                        <a:ext cx="8643998" cy="8438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350" name="Object 654"/>
          <p:cNvGraphicFramePr>
            <a:graphicFrameLocks noChangeAspect="1"/>
          </p:cNvGraphicFramePr>
          <p:nvPr/>
        </p:nvGraphicFramePr>
        <p:xfrm>
          <a:off x="214282" y="3857628"/>
          <a:ext cx="8572560" cy="83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9" name="Equation" r:id="rId12" imgW="115214400" imgH="11277600" progId="Equation.DSMT4">
                  <p:embed/>
                </p:oleObj>
              </mc:Choice>
              <mc:Fallback>
                <p:oleObj name="Equation" r:id="rId12" imgW="115214400" imgH="11277600" progId="Equation.DSMT4">
                  <p:embed/>
                  <p:pic>
                    <p:nvPicPr>
                      <p:cNvPr id="30350" name="Object 6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82" y="3857628"/>
                        <a:ext cx="8572560" cy="83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6364177"/>
            <a:ext cx="548700" cy="41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16</a:t>
            </a:fld>
            <a:endParaRPr/>
          </a:p>
        </p:txBody>
      </p:sp>
      <p:pic>
        <p:nvPicPr>
          <p:cNvPr id="13" name="Рисунок 12" descr="Безымянный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42844" y="3857628"/>
            <a:ext cx="8771381" cy="853514"/>
          </a:xfrm>
          <a:prstGeom prst="rect">
            <a:avLst/>
          </a:prstGeom>
        </p:spPr>
      </p:pic>
      <p:pic>
        <p:nvPicPr>
          <p:cNvPr id="14" name="Рисунок 13" descr="Безымянный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42844" y="3857628"/>
            <a:ext cx="8771381" cy="853514"/>
          </a:xfrm>
          <a:prstGeom prst="rect">
            <a:avLst/>
          </a:prstGeom>
        </p:spPr>
      </p:pic>
      <p:graphicFrame>
        <p:nvGraphicFramePr>
          <p:cNvPr id="30705" name="Object 1009"/>
          <p:cNvGraphicFramePr>
            <a:graphicFrameLocks noChangeAspect="1"/>
          </p:cNvGraphicFramePr>
          <p:nvPr/>
        </p:nvGraphicFramePr>
        <p:xfrm>
          <a:off x="214281" y="5429264"/>
          <a:ext cx="8248193" cy="857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0" name="Equation" r:id="rId16" imgW="108508800" imgH="11277600" progId="Equation.DSMT4">
                  <p:embed/>
                </p:oleObj>
              </mc:Choice>
              <mc:Fallback>
                <p:oleObj name="Equation" r:id="rId16" imgW="108508800" imgH="11277600" progId="Equation.DSMT4">
                  <p:embed/>
                  <p:pic>
                    <p:nvPicPr>
                      <p:cNvPr id="30705" name="Object 10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81" y="5429264"/>
                        <a:ext cx="8248193" cy="8572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" name="Рисунок 15" descr="Безымянный.pn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42844" y="5286388"/>
            <a:ext cx="8466554" cy="1188823"/>
          </a:xfrm>
          <a:prstGeom prst="rect">
            <a:avLst/>
          </a:prstGeom>
        </p:spPr>
      </p:pic>
      <p:pic>
        <p:nvPicPr>
          <p:cNvPr id="23" name="Рисунок 22" descr="12.png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214282" y="1142983"/>
            <a:ext cx="8715436" cy="2076725"/>
          </a:xfrm>
          <a:prstGeom prst="rect">
            <a:avLst/>
          </a:prstGeom>
        </p:spPr>
      </p:pic>
      <p:pic>
        <p:nvPicPr>
          <p:cNvPr id="26" name="Рисунок 25" descr="13.png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142844" y="3857628"/>
            <a:ext cx="9001156" cy="833084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14348" y="928670"/>
            <a:ext cx="5216700" cy="1546500"/>
          </a:xfrm>
        </p:spPr>
        <p:txBody>
          <a:bodyPr/>
          <a:lstStyle/>
          <a:p>
            <a:r>
              <a:rPr lang="en-US" dirty="0"/>
              <a:t>Thank you for attention</a:t>
            </a:r>
            <a:r>
              <a:rPr lang="ru-RU" dirty="0"/>
              <a:t>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5"/>
          <p:cNvSpPr txBox="1">
            <a:spLocks noGrp="1"/>
          </p:cNvSpPr>
          <p:nvPr>
            <p:ph type="ctrTitle"/>
          </p:nvPr>
        </p:nvSpPr>
        <p:spPr>
          <a:xfrm>
            <a:off x="642910" y="2928934"/>
            <a:ext cx="7772400" cy="1546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br>
              <a:rPr lang="en" sz="6000" dirty="0">
                <a:solidFill>
                  <a:srgbClr val="7ECEFD"/>
                </a:solidFill>
              </a:rPr>
            </a:br>
            <a:br>
              <a:rPr lang="en" sz="6000" dirty="0">
                <a:solidFill>
                  <a:srgbClr val="7ECEFD"/>
                </a:solidFill>
              </a:rPr>
            </a:br>
            <a:r>
              <a:rPr lang="en" sz="6000" dirty="0">
                <a:solidFill>
                  <a:srgbClr val="7ECEFD"/>
                </a:solidFill>
              </a:rPr>
              <a:t> </a:t>
            </a:r>
            <a:r>
              <a:rPr lang="en" sz="5400" dirty="0">
                <a:solidFill>
                  <a:schemeClr val="bg1"/>
                </a:solidFill>
              </a:rPr>
              <a:t>Reissner-Nordstrom black holes</a:t>
            </a:r>
          </a:p>
        </p:txBody>
      </p:sp>
      <p:sp>
        <p:nvSpPr>
          <p:cNvPr id="112" name="Google Shape;112;p15"/>
          <p:cNvSpPr txBox="1">
            <a:spLocks noGrp="1"/>
          </p:cNvSpPr>
          <p:nvPr>
            <p:ph type="subTitle" idx="1"/>
          </p:nvPr>
        </p:nvSpPr>
        <p:spPr>
          <a:xfrm>
            <a:off x="571472" y="1214422"/>
            <a:ext cx="7772400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dirty="0"/>
              <a:t>1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000"/>
          </a:p>
        </p:txBody>
      </p:sp>
      <p:sp>
        <p:nvSpPr>
          <p:cNvPr id="113" name="Google Shape;113;p15"/>
          <p:cNvSpPr txBox="1">
            <a:spLocks noGrp="1"/>
          </p:cNvSpPr>
          <p:nvPr>
            <p:ph type="sldNum" idx="12"/>
          </p:nvPr>
        </p:nvSpPr>
        <p:spPr>
          <a:xfrm>
            <a:off x="-125" y="6440375"/>
            <a:ext cx="9144000" cy="41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0" y="285728"/>
            <a:ext cx="9144000" cy="178592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rPr lang="ru-RU" sz="2400" dirty="0"/>
              <a:t>	</a:t>
            </a:r>
            <a:r>
              <a:rPr lang="en-US" sz="2400" dirty="0" err="1"/>
              <a:t>Reissner</a:t>
            </a:r>
            <a:r>
              <a:rPr lang="en-US" sz="2400" dirty="0"/>
              <a:t>-Nordstrom (RN) black holes are static solutions of the Einstein-Maxwell theory and they describe a gravitational field of non-rotating black holes with zero electric charge.</a:t>
            </a:r>
            <a:endParaRPr sz="2400"/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6364177"/>
            <a:ext cx="548700" cy="41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/>
          </a:p>
        </p:txBody>
      </p:sp>
      <p:graphicFrame>
        <p:nvGraphicFramePr>
          <p:cNvPr id="103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1146715"/>
              </p:ext>
            </p:extLst>
          </p:nvPr>
        </p:nvGraphicFramePr>
        <p:xfrm>
          <a:off x="1815122" y="2614876"/>
          <a:ext cx="5500726" cy="10318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1" name="Equation" r:id="rId4" imgW="51206400" imgH="9448800" progId="Equation.DSMT4">
                  <p:embed/>
                </p:oleObj>
              </mc:Choice>
              <mc:Fallback>
                <p:oleObj name="Equation" r:id="rId4" imgW="51206400" imgH="9448800" progId="Equation.DSMT4">
                  <p:embed/>
                  <p:pic>
                    <p:nvPicPr>
                      <p:cNvPr id="103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5122" y="2614876"/>
                        <a:ext cx="5500726" cy="10318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00034" y="2143116"/>
            <a:ext cx="5979666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Einstein-Maxwell action: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71472" y="5572140"/>
            <a:ext cx="7929618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endParaRPr lang="en-US" sz="2400" dirty="0">
              <a:latin typeface="Raleway" charset="0"/>
              <a:cs typeface="Raleway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DC0385A-BE0D-4F86-8636-72B3BB5A2A87}"/>
              </a:ext>
            </a:extLst>
          </p:cNvPr>
          <p:cNvSpPr txBox="1"/>
          <p:nvPr/>
        </p:nvSpPr>
        <p:spPr>
          <a:xfrm>
            <a:off x="500034" y="3714752"/>
            <a:ext cx="3835879" cy="461665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Equations of motion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40AA865-2157-4774-9B99-C88E78C04388}"/>
              </a:ext>
            </a:extLst>
          </p:cNvPr>
          <p:cNvSpPr txBox="1"/>
          <p:nvPr/>
        </p:nvSpPr>
        <p:spPr>
          <a:xfrm>
            <a:off x="2786050" y="3643314"/>
            <a:ext cx="2743200" cy="307777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1200" name="Object 17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3589161"/>
              </p:ext>
            </p:extLst>
          </p:nvPr>
        </p:nvGraphicFramePr>
        <p:xfrm>
          <a:off x="3216473" y="4171686"/>
          <a:ext cx="2714643" cy="6628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Equation" r:id="rId6" imgW="26212800" imgH="6400800" progId="Equation.DSMT4">
                  <p:embed/>
                </p:oleObj>
              </mc:Choice>
              <mc:Fallback>
                <p:oleObj name="Equation" r:id="rId6" imgW="26212800" imgH="6400800" progId="Equation.DSMT4">
                  <p:embed/>
                  <p:pic>
                    <p:nvPicPr>
                      <p:cNvPr id="1200" name="Object 1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6473" y="4171686"/>
                        <a:ext cx="2714643" cy="6628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1" name="Object 17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7819562"/>
              </p:ext>
            </p:extLst>
          </p:nvPr>
        </p:nvGraphicFramePr>
        <p:xfrm>
          <a:off x="2443686" y="4829005"/>
          <a:ext cx="4092710" cy="8572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Equation" r:id="rId8" imgW="45110400" imgH="9448800" progId="Equation.DSMT4">
                  <p:embed/>
                </p:oleObj>
              </mc:Choice>
              <mc:Fallback>
                <p:oleObj name="Equation" r:id="rId8" imgW="45110400" imgH="9448800" progId="Equation.DSMT4">
                  <p:embed/>
                  <p:pic>
                    <p:nvPicPr>
                      <p:cNvPr id="1201" name="Object 1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3686" y="4829005"/>
                        <a:ext cx="4092710" cy="8572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2" name="Object 17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0967683"/>
              </p:ext>
            </p:extLst>
          </p:nvPr>
        </p:nvGraphicFramePr>
        <p:xfrm>
          <a:off x="2815254" y="5715016"/>
          <a:ext cx="3523507" cy="785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Equation" r:id="rId10" imgW="42367200" imgH="9448800" progId="Equation.DSMT4">
                  <p:embed/>
                </p:oleObj>
              </mc:Choice>
              <mc:Fallback>
                <p:oleObj name="Equation" r:id="rId10" imgW="42367200" imgH="9448800" progId="Equation.DSMT4">
                  <p:embed/>
                  <p:pic>
                    <p:nvPicPr>
                      <p:cNvPr id="1202" name="Object 1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5254" y="5715016"/>
                        <a:ext cx="3523507" cy="7858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357422" y="1071546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C24535E-AB12-4FFC-8A12-C9118C2B2B8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4</a:t>
            </a:fld>
            <a:endParaRPr lang="en" dirty="0"/>
          </a:p>
        </p:txBody>
      </p:sp>
      <p:sp>
        <p:nvSpPr>
          <p:cNvPr id="7" name="TextBox 6"/>
          <p:cNvSpPr txBox="1"/>
          <p:nvPr/>
        </p:nvSpPr>
        <p:spPr>
          <a:xfrm>
            <a:off x="571472" y="357166"/>
            <a:ext cx="73148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Ansatz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for static and spherically symmetric solutions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2910" y="2071678"/>
            <a:ext cx="6511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Non-zero components of field-strength tensor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:</a:t>
            </a:r>
          </a:p>
        </p:txBody>
      </p:sp>
      <p:graphicFrame>
        <p:nvGraphicFramePr>
          <p:cNvPr id="42034" name="Object 50"/>
          <p:cNvGraphicFramePr>
            <a:graphicFrameLocks noChangeAspect="1"/>
          </p:cNvGraphicFramePr>
          <p:nvPr/>
        </p:nvGraphicFramePr>
        <p:xfrm>
          <a:off x="2643174" y="2714620"/>
          <a:ext cx="3227405" cy="5429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9" name="Equation" r:id="rId3" imgW="32613600" imgH="5486400" progId="Equation.DSMT4">
                  <p:embed/>
                </p:oleObj>
              </mc:Choice>
              <mc:Fallback>
                <p:oleObj name="Equation" r:id="rId3" imgW="32613600" imgH="5486400" progId="Equation.DSMT4">
                  <p:embed/>
                  <p:pic>
                    <p:nvPicPr>
                      <p:cNvPr id="42034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3174" y="2714620"/>
                        <a:ext cx="3227405" cy="5429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42910" y="3429000"/>
            <a:ext cx="67329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Plugging this into Maxwell equation one obtains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:</a:t>
            </a:r>
          </a:p>
        </p:txBody>
      </p:sp>
      <p:graphicFrame>
        <p:nvGraphicFramePr>
          <p:cNvPr id="42035" name="Object 51"/>
          <p:cNvGraphicFramePr>
            <a:graphicFrameLocks noChangeAspect="1"/>
          </p:cNvGraphicFramePr>
          <p:nvPr/>
        </p:nvGraphicFramePr>
        <p:xfrm>
          <a:off x="714348" y="4143380"/>
          <a:ext cx="2533664" cy="5730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Equation" r:id="rId5" imgW="25603200" imgH="5791200" progId="Equation.DSMT4">
                  <p:embed/>
                </p:oleObj>
              </mc:Choice>
              <mc:Fallback>
                <p:oleObj name="Equation" r:id="rId5" imgW="25603200" imgH="5791200" progId="Equation.DSMT4">
                  <p:embed/>
                  <p:pic>
                    <p:nvPicPr>
                      <p:cNvPr id="42035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48" y="4143380"/>
                        <a:ext cx="2533664" cy="5730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36" name="Object 52"/>
          <p:cNvGraphicFramePr>
            <a:graphicFrameLocks noChangeAspect="1"/>
          </p:cNvGraphicFramePr>
          <p:nvPr/>
        </p:nvGraphicFramePr>
        <p:xfrm>
          <a:off x="4929190" y="4000504"/>
          <a:ext cx="3141172" cy="928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" name="Equation" r:id="rId7" imgW="35052000" imgH="10363200" progId="Equation.DSMT4">
                  <p:embed/>
                </p:oleObj>
              </mc:Choice>
              <mc:Fallback>
                <p:oleObj name="Equation" r:id="rId7" imgW="35052000" imgH="10363200" progId="Equation.DSMT4">
                  <p:embed/>
                  <p:pic>
                    <p:nvPicPr>
                      <p:cNvPr id="42036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9190" y="4000504"/>
                        <a:ext cx="3141172" cy="9286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37" name="Object 53"/>
          <p:cNvGraphicFramePr>
            <a:graphicFrameLocks noChangeAspect="1"/>
          </p:cNvGraphicFramePr>
          <p:nvPr/>
        </p:nvGraphicFramePr>
        <p:xfrm>
          <a:off x="3714744" y="4214818"/>
          <a:ext cx="535785" cy="428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name="Equation" r:id="rId9" imgW="4572000" imgH="3657600" progId="Equation.DSMT4">
                  <p:embed/>
                </p:oleObj>
              </mc:Choice>
              <mc:Fallback>
                <p:oleObj name="Equation" r:id="rId9" imgW="4572000" imgH="3657600" progId="Equation.DSMT4">
                  <p:embed/>
                  <p:pic>
                    <p:nvPicPr>
                      <p:cNvPr id="42037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44" y="4214818"/>
                        <a:ext cx="535785" cy="4286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38" name="Object 54"/>
          <p:cNvGraphicFramePr>
            <a:graphicFrameLocks noChangeAspect="1"/>
          </p:cNvGraphicFramePr>
          <p:nvPr/>
        </p:nvGraphicFramePr>
        <p:xfrm>
          <a:off x="1714480" y="1357298"/>
          <a:ext cx="5624802" cy="571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name="Equation" r:id="rId11" imgW="56997600" imgH="5791200" progId="Equation.DSMT4">
                  <p:embed/>
                </p:oleObj>
              </mc:Choice>
              <mc:Fallback>
                <p:oleObj name="Equation" r:id="rId11" imgW="56997600" imgH="5791200" progId="Equation.DSMT4">
                  <p:embed/>
                  <p:pic>
                    <p:nvPicPr>
                      <p:cNvPr id="42038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480" y="1357298"/>
                        <a:ext cx="5624802" cy="5715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615703" y="5143512"/>
            <a:ext cx="80377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In case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D=4 from the last expression we see that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Q can be</a:t>
            </a:r>
          </a:p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interpreted as an electric charge of a black hole.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Lato" pitchFamily="34" charset="0"/>
              <a:ea typeface="Lato" pitchFamily="34" charset="0"/>
              <a:cs typeface="Lat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808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6364177"/>
            <a:ext cx="548700" cy="41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5</a:t>
            </a:fld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571472" y="2500306"/>
            <a:ext cx="67866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Two horizons coincide in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extremal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case when M=Q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Lato" pitchFamily="34" charset="0"/>
              <a:ea typeface="Lato" pitchFamily="34" charset="0"/>
              <a:cs typeface="Lato" pitchFamily="34" charset="0"/>
            </a:endParaRPr>
          </a:p>
        </p:txBody>
      </p:sp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1428728" y="3357562"/>
          <a:ext cx="6500857" cy="14513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3" name="Equation" r:id="rId4" imgW="65532000" imgH="14630400" progId="Equation.DSMT4">
                  <p:embed/>
                </p:oleObj>
              </mc:Choice>
              <mc:Fallback>
                <p:oleObj name="Equation" r:id="rId4" imgW="65532000" imgH="14630400" progId="Equation.DSMT4">
                  <p:embed/>
                  <p:pic>
                    <p:nvPicPr>
                      <p:cNvPr id="205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28" y="3357562"/>
                        <a:ext cx="6500857" cy="14513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67" name="Object 219"/>
          <p:cNvGraphicFramePr>
            <a:graphicFrameLocks noChangeAspect="1"/>
          </p:cNvGraphicFramePr>
          <p:nvPr/>
        </p:nvGraphicFramePr>
        <p:xfrm>
          <a:off x="1000100" y="1000108"/>
          <a:ext cx="7143800" cy="13165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Equation" r:id="rId6" imgW="81076800" imgH="14935200" progId="Equation.DSMT4">
                  <p:embed/>
                </p:oleObj>
              </mc:Choice>
              <mc:Fallback>
                <p:oleObj name="Equation" r:id="rId6" imgW="81076800" imgH="14935200" progId="Equation.DSMT4">
                  <p:embed/>
                  <p:pic>
                    <p:nvPicPr>
                      <p:cNvPr id="2267" name="Object 2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00" y="1000108"/>
                        <a:ext cx="7143800" cy="13165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357554" y="1071546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571472" y="357166"/>
            <a:ext cx="40222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Reissner-Nordtrom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solution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2910" y="4786322"/>
            <a:ext cx="34163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It is convenient to make</a:t>
            </a:r>
          </a:p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substitution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Lato" pitchFamily="34" charset="0"/>
              <a:ea typeface="Lato" pitchFamily="34" charset="0"/>
              <a:cs typeface="Lato" pitchFamily="34" charset="0"/>
            </a:endParaRPr>
          </a:p>
        </p:txBody>
      </p:sp>
      <p:graphicFrame>
        <p:nvGraphicFramePr>
          <p:cNvPr id="2268" name="Object 220"/>
          <p:cNvGraphicFramePr>
            <a:graphicFrameLocks noChangeAspect="1"/>
          </p:cNvGraphicFramePr>
          <p:nvPr/>
        </p:nvGraphicFramePr>
        <p:xfrm>
          <a:off x="3929058" y="5572140"/>
          <a:ext cx="4333906" cy="928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name="Equation" r:id="rId8" imgW="46939200" imgH="10058400" progId="Equation.DSMT4">
                  <p:embed/>
                </p:oleObj>
              </mc:Choice>
              <mc:Fallback>
                <p:oleObj name="Equation" r:id="rId8" imgW="46939200" imgH="10058400" progId="Equation.DSMT4">
                  <p:embed/>
                  <p:pic>
                    <p:nvPicPr>
                      <p:cNvPr id="2268" name="Object 2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9058" y="5572140"/>
                        <a:ext cx="4333906" cy="9286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69" name="Object 221"/>
          <p:cNvGraphicFramePr>
            <a:graphicFrameLocks noChangeAspect="1"/>
          </p:cNvGraphicFramePr>
          <p:nvPr/>
        </p:nvGraphicFramePr>
        <p:xfrm>
          <a:off x="5357818" y="4929198"/>
          <a:ext cx="1530816" cy="428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name="Equation" r:id="rId10" imgW="15240000" imgH="4267200" progId="Equation.DSMT4">
                  <p:embed/>
                </p:oleObj>
              </mc:Choice>
              <mc:Fallback>
                <p:oleObj name="Equation" r:id="rId10" imgW="15240000" imgH="4267200" progId="Equation.DSMT4">
                  <p:embed/>
                  <p:pic>
                    <p:nvPicPr>
                      <p:cNvPr id="2269" name="Object 2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7818" y="4929198"/>
                        <a:ext cx="1530816" cy="4286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714348" y="5786454"/>
            <a:ext cx="1104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,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where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Lato" pitchFamily="34" charset="0"/>
              <a:ea typeface="Lato" pitchFamily="34" charset="0"/>
              <a:cs typeface="Lato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6</a:t>
            </a:fld>
            <a:endParaRPr lang="en" dirty="0"/>
          </a:p>
        </p:txBody>
      </p:sp>
      <p:graphicFrame>
        <p:nvGraphicFramePr>
          <p:cNvPr id="75778" name="Object 2"/>
          <p:cNvGraphicFramePr>
            <a:graphicFrameLocks noChangeAspect="1"/>
          </p:cNvGraphicFramePr>
          <p:nvPr/>
        </p:nvGraphicFramePr>
        <p:xfrm>
          <a:off x="1714480" y="1071546"/>
          <a:ext cx="5572164" cy="965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1" name="Equation" r:id="rId3" imgW="54559200" imgH="9448800" progId="Equation.DSMT4">
                  <p:embed/>
                </p:oleObj>
              </mc:Choice>
              <mc:Fallback>
                <p:oleObj name="Equation" r:id="rId3" imgW="54559200" imgH="9448800" progId="Equation.DSMT4">
                  <p:embed/>
                  <p:pic>
                    <p:nvPicPr>
                      <p:cNvPr id="7577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480" y="1071546"/>
                        <a:ext cx="5572164" cy="965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00034" y="500042"/>
            <a:ext cx="67008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Then RN solution rewrites in the following form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1472" y="2143116"/>
            <a:ext cx="75440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To work with a geometry near the horizon, we need to</a:t>
            </a:r>
          </a:p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make substitutions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:</a:t>
            </a:r>
          </a:p>
        </p:txBody>
      </p:sp>
      <p:graphicFrame>
        <p:nvGraphicFramePr>
          <p:cNvPr id="75780" name="Object 4"/>
          <p:cNvGraphicFramePr>
            <a:graphicFrameLocks noChangeAspect="1"/>
          </p:cNvGraphicFramePr>
          <p:nvPr/>
        </p:nvGraphicFramePr>
        <p:xfrm>
          <a:off x="2214546" y="3071810"/>
          <a:ext cx="1092207" cy="9150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" name="Equation" r:id="rId5" imgW="11277600" imgH="9448800" progId="Equation.DSMT4">
                  <p:embed/>
                </p:oleObj>
              </mc:Choice>
              <mc:Fallback>
                <p:oleObj name="Equation" r:id="rId5" imgW="11277600" imgH="9448800" progId="Equation.DSMT4">
                  <p:embed/>
                  <p:pic>
                    <p:nvPicPr>
                      <p:cNvPr id="7578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4546" y="3071810"/>
                        <a:ext cx="1092207" cy="9150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81" name="Object 5"/>
          <p:cNvGraphicFramePr>
            <a:graphicFrameLocks noChangeAspect="1"/>
          </p:cNvGraphicFramePr>
          <p:nvPr/>
        </p:nvGraphicFramePr>
        <p:xfrm>
          <a:off x="4572000" y="3286124"/>
          <a:ext cx="2071702" cy="4531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3" name="Equation" r:id="rId7" imgW="19507200" imgH="4267200" progId="Equation.DSMT4">
                  <p:embed/>
                </p:oleObj>
              </mc:Choice>
              <mc:Fallback>
                <p:oleObj name="Equation" r:id="rId7" imgW="19507200" imgH="4267200" progId="Equation.DSMT4">
                  <p:embed/>
                  <p:pic>
                    <p:nvPicPr>
                      <p:cNvPr id="7578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286124"/>
                        <a:ext cx="2071702" cy="4531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42910" y="4143380"/>
            <a:ext cx="3929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And after that take the limit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Lato" pitchFamily="34" charset="0"/>
              <a:ea typeface="Lato" pitchFamily="34" charset="0"/>
              <a:cs typeface="Lato" pitchFamily="34" charset="0"/>
            </a:endParaRPr>
          </a:p>
        </p:txBody>
      </p:sp>
      <p:graphicFrame>
        <p:nvGraphicFramePr>
          <p:cNvPr id="75783" name="Object 7"/>
          <p:cNvGraphicFramePr>
            <a:graphicFrameLocks noChangeAspect="1"/>
          </p:cNvGraphicFramePr>
          <p:nvPr/>
        </p:nvGraphicFramePr>
        <p:xfrm>
          <a:off x="5286380" y="4214818"/>
          <a:ext cx="928695" cy="3714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4" name="Equation" r:id="rId9" imgW="10668000" imgH="4267200" progId="Equation.DSMT4">
                  <p:embed/>
                </p:oleObj>
              </mc:Choice>
              <mc:Fallback>
                <p:oleObj name="Equation" r:id="rId9" imgW="10668000" imgH="4267200" progId="Equation.DSMT4">
                  <p:embed/>
                  <p:pic>
                    <p:nvPicPr>
                      <p:cNvPr id="7578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80" y="4214818"/>
                        <a:ext cx="928695" cy="3714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84" name="Object 8"/>
          <p:cNvGraphicFramePr>
            <a:graphicFrameLocks noChangeAspect="1"/>
          </p:cNvGraphicFramePr>
          <p:nvPr/>
        </p:nvGraphicFramePr>
        <p:xfrm>
          <a:off x="1785918" y="5072074"/>
          <a:ext cx="4786347" cy="934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" name="Equation" r:id="rId11" imgW="51511200" imgH="10058400" progId="Equation.DSMT4">
                  <p:embed/>
                </p:oleObj>
              </mc:Choice>
              <mc:Fallback>
                <p:oleObj name="Equation" r:id="rId11" imgW="51511200" imgH="10058400" progId="Equation.DSMT4">
                  <p:embed/>
                  <p:pic>
                    <p:nvPicPr>
                      <p:cNvPr id="7578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918" y="5072074"/>
                        <a:ext cx="4786347" cy="934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5"/>
          <p:cNvSpPr txBox="1">
            <a:spLocks noGrp="1"/>
          </p:cNvSpPr>
          <p:nvPr>
            <p:ph type="ctrTitle"/>
          </p:nvPr>
        </p:nvSpPr>
        <p:spPr>
          <a:xfrm>
            <a:off x="642910" y="2143116"/>
            <a:ext cx="7815290" cy="188938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dirty="0">
                <a:solidFill>
                  <a:srgbClr val="7ECEFD"/>
                </a:solidFill>
              </a:rPr>
              <a:t> </a:t>
            </a:r>
            <a:br>
              <a:rPr lang="en" sz="7200" dirty="0">
                <a:solidFill>
                  <a:srgbClr val="7ECEFD"/>
                </a:solidFill>
              </a:rPr>
            </a:br>
            <a:br>
              <a:rPr lang="en" sz="7200" dirty="0">
                <a:solidFill>
                  <a:srgbClr val="7ECEFD"/>
                </a:solidFill>
              </a:rPr>
            </a:br>
            <a:r>
              <a:rPr lang="en-US" sz="5400" dirty="0" err="1">
                <a:solidFill>
                  <a:schemeClr val="bg1"/>
                </a:solidFill>
              </a:rPr>
              <a:t>Aretakis</a:t>
            </a:r>
            <a:r>
              <a:rPr lang="en-US" sz="5400" dirty="0">
                <a:solidFill>
                  <a:schemeClr val="bg1"/>
                </a:solidFill>
              </a:rPr>
              <a:t> instability</a:t>
            </a:r>
            <a:endParaRPr sz="5400">
              <a:solidFill>
                <a:schemeClr val="bg1"/>
              </a:solidFill>
            </a:endParaRPr>
          </a:p>
        </p:txBody>
      </p:sp>
      <p:sp>
        <p:nvSpPr>
          <p:cNvPr id="113" name="Google Shape;113;p15"/>
          <p:cNvSpPr txBox="1">
            <a:spLocks noGrp="1"/>
          </p:cNvSpPr>
          <p:nvPr>
            <p:ph type="sldNum" idx="12"/>
          </p:nvPr>
        </p:nvSpPr>
        <p:spPr>
          <a:xfrm>
            <a:off x="-125" y="6440375"/>
            <a:ext cx="9144000" cy="41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7</a:t>
            </a:fld>
            <a:endParaRPr/>
          </a:p>
        </p:txBody>
      </p:sp>
      <p:sp>
        <p:nvSpPr>
          <p:cNvPr id="5" name="Google Shape;112;p15"/>
          <p:cNvSpPr txBox="1">
            <a:spLocks noGrp="1"/>
          </p:cNvSpPr>
          <p:nvPr>
            <p:ph type="subTitle" idx="1"/>
          </p:nvPr>
        </p:nvSpPr>
        <p:spPr>
          <a:xfrm>
            <a:off x="571472" y="857232"/>
            <a:ext cx="7772400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dirty="0"/>
              <a:t>2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6364177"/>
            <a:ext cx="548700" cy="41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8</a:t>
            </a:fld>
            <a:endParaRPr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3714744" y="2428868"/>
          <a:ext cx="1428760" cy="5980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3" name="Equation" r:id="rId4" imgW="13106400" imgH="5486400" progId="Equation.DSMT4">
                  <p:embed/>
                </p:oleObj>
              </mc:Choice>
              <mc:Fallback>
                <p:oleObj name="Equation" r:id="rId4" imgW="13106400" imgH="5486400" progId="Equation.DSMT4">
                  <p:embed/>
                  <p:pic>
                    <p:nvPicPr>
                      <p:cNvPr id="307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44" y="2428868"/>
                        <a:ext cx="1428760" cy="5980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85720" y="1571612"/>
            <a:ext cx="7500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Equation of motion for a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massless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scalar field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85720" y="357166"/>
            <a:ext cx="82509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Aretakis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proved that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massless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scalar field is unstable on the </a:t>
            </a:r>
          </a:p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horizon of extreme RN  </a:t>
            </a:r>
            <a:r>
              <a:rPr lang="en-US" sz="2400" dirty="0">
                <a:solidFill>
                  <a:schemeClr val="tx2">
                    <a:lumMod val="10000"/>
                  </a:schemeClr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[arXiv:1110.2007]</a:t>
            </a:r>
            <a:endParaRPr lang="ru-RU" sz="2400" dirty="0">
              <a:solidFill>
                <a:schemeClr val="tx2">
                  <a:lumMod val="10000"/>
                </a:schemeClr>
              </a:solidFill>
              <a:latin typeface="Lato" pitchFamily="34" charset="0"/>
              <a:ea typeface="Lato" pitchFamily="34" charset="0"/>
              <a:cs typeface="Lato" pitchFamily="34" charset="0"/>
            </a:endParaRPr>
          </a:p>
        </p:txBody>
      </p:sp>
      <p:pic>
        <p:nvPicPr>
          <p:cNvPr id="15" name="Рисунок 14" descr="Penrose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4282" y="3357562"/>
            <a:ext cx="3214710" cy="308997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646982" y="3857628"/>
            <a:ext cx="508023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We look for a solution of this equation with</a:t>
            </a:r>
          </a:p>
          <a:p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initial data specified on a Cauchy surface </a:t>
            </a:r>
            <a:r>
              <a:rPr lang="ru-RU" sz="2000" dirty="0"/>
              <a:t>∑ 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Lato" pitchFamily="34" charset="0"/>
              <a:ea typeface="Lato" pitchFamily="34" charset="0"/>
              <a:cs typeface="Lato" pitchFamily="34" charset="0"/>
            </a:endParaRPr>
          </a:p>
          <a:p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intersecting </a:t>
            </a:r>
            <a:r>
              <a:rPr lang="en-US" sz="2000" dirty="0"/>
              <a:t>H</a:t>
            </a:r>
            <a:r>
              <a:rPr lang="en-US" sz="2000" baseline="30000" dirty="0"/>
              <a:t>+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and extending to infinity.</a:t>
            </a:r>
            <a:endParaRPr lang="en-US" sz="2000" baseline="30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9</a:t>
            </a:fld>
            <a:endParaRPr lang="en"/>
          </a:p>
        </p:txBody>
      </p:sp>
      <p:graphicFrame>
        <p:nvGraphicFramePr>
          <p:cNvPr id="93186" name="Object 2"/>
          <p:cNvGraphicFramePr>
            <a:graphicFrameLocks noChangeAspect="1"/>
          </p:cNvGraphicFramePr>
          <p:nvPr/>
        </p:nvGraphicFramePr>
        <p:xfrm>
          <a:off x="642910" y="1357298"/>
          <a:ext cx="7715250" cy="68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1" name="Equation" r:id="rId3" imgW="65532000" imgH="5791200" progId="Equation.DSMT4">
                  <p:embed/>
                </p:oleObj>
              </mc:Choice>
              <mc:Fallback>
                <p:oleObj name="Equation" r:id="rId3" imgW="65532000" imgH="5791200" progId="Equation.DSMT4">
                  <p:embed/>
                  <p:pic>
                    <p:nvPicPr>
                      <p:cNvPr id="9318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1357298"/>
                        <a:ext cx="7715250" cy="681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87" name="Object 3"/>
          <p:cNvGraphicFramePr>
            <a:graphicFrameLocks noChangeAspect="1"/>
          </p:cNvGraphicFramePr>
          <p:nvPr/>
        </p:nvGraphicFramePr>
        <p:xfrm>
          <a:off x="4000496" y="2571744"/>
          <a:ext cx="3556000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2" name="Equation" r:id="rId5" imgW="36880800" imgH="9448800" progId="Equation.DSMT4">
                  <p:embed/>
                </p:oleObj>
              </mc:Choice>
              <mc:Fallback>
                <p:oleObj name="Equation" r:id="rId5" imgW="36880800" imgH="9448800" progId="Equation.DSMT4">
                  <p:embed/>
                  <p:pic>
                    <p:nvPicPr>
                      <p:cNvPr id="9318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496" y="2571744"/>
                        <a:ext cx="3556000" cy="91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8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5648400"/>
              </p:ext>
            </p:extLst>
          </p:nvPr>
        </p:nvGraphicFramePr>
        <p:xfrm>
          <a:off x="599778" y="5014116"/>
          <a:ext cx="2643187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3" name="Equation" r:id="rId7" imgW="24688800" imgH="5486400" progId="Equation.DSMT4">
                  <p:embed/>
                </p:oleObj>
              </mc:Choice>
              <mc:Fallback>
                <p:oleObj name="Equation" r:id="rId7" imgW="24688800" imgH="5486400" progId="Equation.DSMT4">
                  <p:embed/>
                  <p:pic>
                    <p:nvPicPr>
                      <p:cNvPr id="9318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778" y="5014116"/>
                        <a:ext cx="2643187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8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2473540"/>
              </p:ext>
            </p:extLst>
          </p:nvPr>
        </p:nvGraphicFramePr>
        <p:xfrm>
          <a:off x="5785997" y="5099931"/>
          <a:ext cx="125095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4" name="Equation" r:id="rId9" imgW="10668000" imgH="3657600" progId="Equation.DSMT4">
                  <p:embed/>
                </p:oleObj>
              </mc:Choice>
              <mc:Fallback>
                <p:oleObj name="Equation" r:id="rId9" imgW="10668000" imgH="3657600" progId="Equation.DSMT4">
                  <p:embed/>
                  <p:pic>
                    <p:nvPicPr>
                      <p:cNvPr id="9318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5997" y="5099931"/>
                        <a:ext cx="125095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28596" y="357166"/>
            <a:ext cx="87254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For ERN metric, after spherical modes decomposition, equation</a:t>
            </a:r>
          </a:p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of motion reads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:</a:t>
            </a:r>
          </a:p>
        </p:txBody>
      </p:sp>
      <p:graphicFrame>
        <p:nvGraphicFramePr>
          <p:cNvPr id="93190" name="Object 6"/>
          <p:cNvGraphicFramePr>
            <a:graphicFrameLocks noChangeAspect="1"/>
          </p:cNvGraphicFramePr>
          <p:nvPr/>
        </p:nvGraphicFramePr>
        <p:xfrm>
          <a:off x="500034" y="2428868"/>
          <a:ext cx="961124" cy="517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5" name="Equation" r:id="rId11" imgW="7924800" imgH="4267200" progId="Equation.DSMT4">
                  <p:embed/>
                </p:oleObj>
              </mc:Choice>
              <mc:Fallback>
                <p:oleObj name="Equation" r:id="rId11" imgW="7924800" imgH="4267200" progId="Equation.DSMT4">
                  <p:embed/>
                  <p:pic>
                    <p:nvPicPr>
                      <p:cNvPr id="9319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34" y="2428868"/>
                        <a:ext cx="961124" cy="5175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1" name="Object 7"/>
          <p:cNvGraphicFramePr>
            <a:graphicFrameLocks noChangeAspect="1"/>
          </p:cNvGraphicFramePr>
          <p:nvPr/>
        </p:nvGraphicFramePr>
        <p:xfrm>
          <a:off x="500034" y="3000372"/>
          <a:ext cx="1227938" cy="4333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6" name="Equation" r:id="rId13" imgW="10363200" imgH="3657600" progId="Equation.DSMT4">
                  <p:embed/>
                </p:oleObj>
              </mc:Choice>
              <mc:Fallback>
                <p:oleObj name="Equation" r:id="rId13" imgW="10363200" imgH="3657600" progId="Equation.DSMT4">
                  <p:embed/>
                  <p:pic>
                    <p:nvPicPr>
                      <p:cNvPr id="9319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34" y="3000372"/>
                        <a:ext cx="1227938" cy="4333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214282" y="2214554"/>
            <a:ext cx="1714512" cy="16430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93192" name="Object 8"/>
          <p:cNvGraphicFramePr>
            <a:graphicFrameLocks noChangeAspect="1"/>
          </p:cNvGraphicFramePr>
          <p:nvPr/>
        </p:nvGraphicFramePr>
        <p:xfrm>
          <a:off x="2714612" y="2714620"/>
          <a:ext cx="738192" cy="5905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7" name="Equation" r:id="rId15" imgW="4572000" imgH="3657600" progId="Equation.DSMT4">
                  <p:embed/>
                </p:oleObj>
              </mc:Choice>
              <mc:Fallback>
                <p:oleObj name="Equation" r:id="rId15" imgW="4572000" imgH="3657600" progId="Equation.DSMT4">
                  <p:embed/>
                  <p:pic>
                    <p:nvPicPr>
                      <p:cNvPr id="9319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12" y="2714620"/>
                        <a:ext cx="738192" cy="5905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428992" y="3714752"/>
            <a:ext cx="45768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-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constant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(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w.r.t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. time evolution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143372" y="5071625"/>
            <a:ext cx="4700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as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Lato" pitchFamily="34" charset="0"/>
              <a:ea typeface="Lato" pitchFamily="34" charset="0"/>
              <a:cs typeface="Lato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ntoni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1178</TotalTime>
  <Words>340</Words>
  <Application>Microsoft Office PowerPoint</Application>
  <PresentationFormat>Экран (4:3)</PresentationFormat>
  <Paragraphs>73</Paragraphs>
  <Slides>17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Antonio template</vt:lpstr>
      <vt:lpstr>Analytic example of the Aretakis type behavior of the metric</vt:lpstr>
      <vt:lpstr>   Reissner-Nordstrom black holes</vt:lpstr>
      <vt:lpstr>Презентация PowerPoint</vt:lpstr>
      <vt:lpstr>Презентация PowerPoint</vt:lpstr>
      <vt:lpstr>Презентация PowerPoint</vt:lpstr>
      <vt:lpstr>Презентация PowerPoint</vt:lpstr>
      <vt:lpstr>   Aretakis instability</vt:lpstr>
      <vt:lpstr>Презентация PowerPoint</vt:lpstr>
      <vt:lpstr>Презентация PowerPoint</vt:lpstr>
      <vt:lpstr>Презентация PowerPoint</vt:lpstr>
      <vt:lpstr>3  Massive body infall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Thank you for attention!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Комментарий к нестабильности Аретакиса</dc:title>
  <dc:creator>Pronya Anempodistov</dc:creator>
  <cp:lastModifiedBy>user</cp:lastModifiedBy>
  <cp:revision>298</cp:revision>
  <dcterms:modified xsi:type="dcterms:W3CDTF">2019-02-21T10:06:31Z</dcterms:modified>
</cp:coreProperties>
</file>