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tiff" ContentType="image/tiff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542" r:id="rId2"/>
    <p:sldId id="541" r:id="rId3"/>
    <p:sldId id="551" r:id="rId4"/>
    <p:sldId id="579" r:id="rId5"/>
    <p:sldId id="598" r:id="rId6"/>
    <p:sldId id="586" r:id="rId7"/>
    <p:sldId id="587" r:id="rId8"/>
    <p:sldId id="588" r:id="rId9"/>
    <p:sldId id="589" r:id="rId10"/>
    <p:sldId id="590" r:id="rId11"/>
    <p:sldId id="591" r:id="rId12"/>
    <p:sldId id="592" r:id="rId13"/>
    <p:sldId id="593" r:id="rId14"/>
    <p:sldId id="627" r:id="rId15"/>
    <p:sldId id="613" r:id="rId16"/>
    <p:sldId id="548" r:id="rId17"/>
    <p:sldId id="536" r:id="rId18"/>
    <p:sldId id="510" r:id="rId19"/>
    <p:sldId id="538" r:id="rId20"/>
    <p:sldId id="539" r:id="rId21"/>
    <p:sldId id="540" r:id="rId22"/>
    <p:sldId id="629" r:id="rId23"/>
    <p:sldId id="630" r:id="rId24"/>
    <p:sldId id="543" r:id="rId25"/>
    <p:sldId id="547" r:id="rId26"/>
    <p:sldId id="626" r:id="rId27"/>
    <p:sldId id="572" r:id="rId28"/>
    <p:sldId id="565" r:id="rId29"/>
    <p:sldId id="567" r:id="rId30"/>
    <p:sldId id="568" r:id="rId31"/>
    <p:sldId id="569" r:id="rId32"/>
    <p:sldId id="570" r:id="rId33"/>
    <p:sldId id="571" r:id="rId34"/>
    <p:sldId id="581" r:id="rId35"/>
    <p:sldId id="584" r:id="rId36"/>
    <p:sldId id="596" r:id="rId37"/>
    <p:sldId id="575" r:id="rId38"/>
    <p:sldId id="577" r:id="rId39"/>
    <p:sldId id="614" r:id="rId40"/>
    <p:sldId id="620" r:id="rId41"/>
    <p:sldId id="582" r:id="rId42"/>
    <p:sldId id="597" r:id="rId43"/>
    <p:sldId id="558" r:id="rId44"/>
    <p:sldId id="559" r:id="rId45"/>
    <p:sldId id="625" r:id="rId46"/>
    <p:sldId id="628" r:id="rId47"/>
    <p:sldId id="605" r:id="rId48"/>
    <p:sldId id="561" r:id="rId49"/>
  </p:sldIdLst>
  <p:sldSz cx="9144000" cy="6858000" type="screen4x3"/>
  <p:notesSz cx="6858000" cy="9144000"/>
  <p:custDataLst>
    <p:tags r:id="rId52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97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E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10" autoAdjust="0"/>
    <p:restoredTop sz="95073" autoAdjust="0"/>
  </p:normalViewPr>
  <p:slideViewPr>
    <p:cSldViewPr>
      <p:cViewPr>
        <p:scale>
          <a:sx n="76" d="100"/>
          <a:sy n="76" d="100"/>
        </p:scale>
        <p:origin x="1424" y="576"/>
      </p:cViewPr>
      <p:guideLst>
        <p:guide orient="horz" pos="2160"/>
        <p:guide pos="297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microsoft.com/office/2016/11/relationships/changesInfo" Target="changesInfos/changesInfo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gs" Target="tags/tag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Устюжанин Андрей Евгеньевич" userId="52baa730-71f1-45b5-a15c-c5a5a44242c9" providerId="ADAL" clId="{5E5F0503-DDFE-2E48-957D-ECFD840BC4F3}"/>
    <pc:docChg chg="undo custSel addSld delSld modSld modMainMaster">
      <pc:chgData name="Устюжанин Андрей Евгеньевич" userId="52baa730-71f1-45b5-a15c-c5a5a44242c9" providerId="ADAL" clId="{5E5F0503-DDFE-2E48-957D-ECFD840BC4F3}" dt="2020-03-03T11:18:40.071" v="153" actId="20577"/>
      <pc:docMkLst>
        <pc:docMk/>
      </pc:docMkLst>
      <pc:sldChg chg="add modTransition">
        <pc:chgData name="Устюжанин Андрей Евгеньевич" userId="52baa730-71f1-45b5-a15c-c5a5a44242c9" providerId="ADAL" clId="{5E5F0503-DDFE-2E48-957D-ECFD840BC4F3}" dt="2020-03-03T11:18:22.256" v="136"/>
        <pc:sldMkLst>
          <pc:docMk/>
          <pc:sldMk cId="2394442475" sldId="510"/>
        </pc:sldMkLst>
      </pc:sldChg>
      <pc:sldChg chg="add modTransition">
        <pc:chgData name="Устюжанин Андрей Евгеньевич" userId="52baa730-71f1-45b5-a15c-c5a5a44242c9" providerId="ADAL" clId="{5E5F0503-DDFE-2E48-957D-ECFD840BC4F3}" dt="2020-03-03T11:18:22.256" v="136"/>
        <pc:sldMkLst>
          <pc:docMk/>
          <pc:sldMk cId="1373112067" sldId="536"/>
        </pc:sldMkLst>
      </pc:sldChg>
      <pc:sldChg chg="add modTransition">
        <pc:chgData name="Устюжанин Андрей Евгеньевич" userId="52baa730-71f1-45b5-a15c-c5a5a44242c9" providerId="ADAL" clId="{5E5F0503-DDFE-2E48-957D-ECFD840BC4F3}" dt="2020-03-03T11:18:22.256" v="136"/>
        <pc:sldMkLst>
          <pc:docMk/>
          <pc:sldMk cId="2271987927" sldId="538"/>
        </pc:sldMkLst>
      </pc:sldChg>
      <pc:sldChg chg="add modTransition">
        <pc:chgData name="Устюжанин Андрей Евгеньевич" userId="52baa730-71f1-45b5-a15c-c5a5a44242c9" providerId="ADAL" clId="{5E5F0503-DDFE-2E48-957D-ECFD840BC4F3}" dt="2020-03-03T11:18:22.256" v="136"/>
        <pc:sldMkLst>
          <pc:docMk/>
          <pc:sldMk cId="3493150429" sldId="539"/>
        </pc:sldMkLst>
      </pc:sldChg>
      <pc:sldChg chg="add modTransition">
        <pc:chgData name="Устюжанин Андрей Евгеньевич" userId="52baa730-71f1-45b5-a15c-c5a5a44242c9" providerId="ADAL" clId="{5E5F0503-DDFE-2E48-957D-ECFD840BC4F3}" dt="2020-03-03T11:18:22.256" v="136"/>
        <pc:sldMkLst>
          <pc:docMk/>
          <pc:sldMk cId="1881582011" sldId="540"/>
        </pc:sldMkLst>
      </pc:sldChg>
      <pc:sldChg chg="modSp add modTransition">
        <pc:chgData name="Устюжанин Андрей Евгеньевич" userId="52baa730-71f1-45b5-a15c-c5a5a44242c9" providerId="ADAL" clId="{5E5F0503-DDFE-2E48-957D-ECFD840BC4F3}" dt="2020-03-03T11:14:54.059" v="113" actId="14100"/>
        <pc:sldMkLst>
          <pc:docMk/>
          <pc:sldMk cId="1258320624" sldId="541"/>
        </pc:sldMkLst>
        <pc:spChg chg="mod">
          <ac:chgData name="Устюжанин Андрей Евгеньевич" userId="52baa730-71f1-45b5-a15c-c5a5a44242c9" providerId="ADAL" clId="{5E5F0503-DDFE-2E48-957D-ECFD840BC4F3}" dt="2020-03-03T11:12:45.775" v="47" actId="1076"/>
          <ac:spMkLst>
            <pc:docMk/>
            <pc:sldMk cId="1258320624" sldId="541"/>
            <ac:spMk id="2" creationId="{00000000-0000-0000-0000-000000000000}"/>
          </ac:spMkLst>
        </pc:spChg>
        <pc:spChg chg="mod">
          <ac:chgData name="Устюжанин Андрей Евгеньевич" userId="52baa730-71f1-45b5-a15c-c5a5a44242c9" providerId="ADAL" clId="{5E5F0503-DDFE-2E48-957D-ECFD840BC4F3}" dt="2020-03-03T11:14:54.059" v="113" actId="14100"/>
          <ac:spMkLst>
            <pc:docMk/>
            <pc:sldMk cId="1258320624" sldId="541"/>
            <ac:spMk id="6" creationId="{00000000-0000-0000-0000-000000000000}"/>
          </ac:spMkLst>
        </pc:spChg>
        <pc:picChg chg="mod">
          <ac:chgData name="Устюжанин Андрей Евгеньевич" userId="52baa730-71f1-45b5-a15c-c5a5a44242c9" providerId="ADAL" clId="{5E5F0503-DDFE-2E48-957D-ECFD840BC4F3}" dt="2020-03-03T11:14:25.451" v="108" actId="1076"/>
          <ac:picMkLst>
            <pc:docMk/>
            <pc:sldMk cId="1258320624" sldId="541"/>
            <ac:picMk id="3" creationId="{00000000-0000-0000-0000-000000000000}"/>
          </ac:picMkLst>
        </pc:picChg>
        <pc:picChg chg="mod">
          <ac:chgData name="Устюжанин Андрей Евгеньевич" userId="52baa730-71f1-45b5-a15c-c5a5a44242c9" providerId="ADAL" clId="{5E5F0503-DDFE-2E48-957D-ECFD840BC4F3}" dt="2020-03-03T11:14:28.736" v="109" actId="1076"/>
          <ac:picMkLst>
            <pc:docMk/>
            <pc:sldMk cId="1258320624" sldId="541"/>
            <ac:picMk id="7" creationId="{00000000-0000-0000-0000-000000000000}"/>
          </ac:picMkLst>
        </pc:picChg>
        <pc:picChg chg="mod">
          <ac:chgData name="Устюжанин Андрей Евгеньевич" userId="52baa730-71f1-45b5-a15c-c5a5a44242c9" providerId="ADAL" clId="{5E5F0503-DDFE-2E48-957D-ECFD840BC4F3}" dt="2020-03-03T11:14:32.885" v="110" actId="1076"/>
          <ac:picMkLst>
            <pc:docMk/>
            <pc:sldMk cId="1258320624" sldId="541"/>
            <ac:picMk id="8" creationId="{00000000-0000-0000-0000-000000000000}"/>
          </ac:picMkLst>
        </pc:picChg>
      </pc:sldChg>
      <pc:sldChg chg="addSp delSp modSp">
        <pc:chgData name="Устюжанин Андрей Евгеньевич" userId="52baa730-71f1-45b5-a15c-c5a5a44242c9" providerId="ADAL" clId="{5E5F0503-DDFE-2E48-957D-ECFD840BC4F3}" dt="2020-03-03T11:09:07.739" v="32" actId="1076"/>
        <pc:sldMkLst>
          <pc:docMk/>
          <pc:sldMk cId="1425152802" sldId="542"/>
        </pc:sldMkLst>
        <pc:spChg chg="mod">
          <ac:chgData name="Устюжанин Андрей Евгеньевич" userId="52baa730-71f1-45b5-a15c-c5a5a44242c9" providerId="ADAL" clId="{5E5F0503-DDFE-2E48-957D-ECFD840BC4F3}" dt="2020-03-03T11:06:56.954" v="0" actId="20577"/>
          <ac:spMkLst>
            <pc:docMk/>
            <pc:sldMk cId="1425152802" sldId="542"/>
            <ac:spMk id="4" creationId="{00000000-0000-0000-0000-000000000000}"/>
          </ac:spMkLst>
        </pc:spChg>
        <pc:picChg chg="add del mod">
          <ac:chgData name="Устюжанин Андрей Евгеньевич" userId="52baa730-71f1-45b5-a15c-c5a5a44242c9" providerId="ADAL" clId="{5E5F0503-DDFE-2E48-957D-ECFD840BC4F3}" dt="2020-03-03T11:07:19.269" v="4"/>
          <ac:picMkLst>
            <pc:docMk/>
            <pc:sldMk cId="1425152802" sldId="542"/>
            <ac:picMk id="6" creationId="{DE88044E-EE15-824A-874F-2C356302AF54}"/>
          </ac:picMkLst>
        </pc:picChg>
        <pc:picChg chg="add mod">
          <ac:chgData name="Устюжанин Андрей Евгеньевич" userId="52baa730-71f1-45b5-a15c-c5a5a44242c9" providerId="ADAL" clId="{5E5F0503-DDFE-2E48-957D-ECFD840BC4F3}" dt="2020-03-03T11:09:07.739" v="32" actId="1076"/>
          <ac:picMkLst>
            <pc:docMk/>
            <pc:sldMk cId="1425152802" sldId="542"/>
            <ac:picMk id="7" creationId="{82A37381-0CEA-E446-A4E5-05A6B0285207}"/>
          </ac:picMkLst>
        </pc:picChg>
      </pc:sldChg>
      <pc:sldChg chg="add modTransition">
        <pc:chgData name="Устюжанин Андрей Евгеньевич" userId="52baa730-71f1-45b5-a15c-c5a5a44242c9" providerId="ADAL" clId="{5E5F0503-DDFE-2E48-957D-ECFD840BC4F3}" dt="2020-03-03T11:18:22.256" v="136"/>
        <pc:sldMkLst>
          <pc:docMk/>
          <pc:sldMk cId="4212041324" sldId="543"/>
        </pc:sldMkLst>
      </pc:sldChg>
      <pc:sldChg chg="add modTransition">
        <pc:chgData name="Устюжанин Андрей Евгеньевич" userId="52baa730-71f1-45b5-a15c-c5a5a44242c9" providerId="ADAL" clId="{5E5F0503-DDFE-2E48-957D-ECFD840BC4F3}" dt="2020-03-03T11:18:22.256" v="136"/>
        <pc:sldMkLst>
          <pc:docMk/>
          <pc:sldMk cId="2224465059" sldId="547"/>
        </pc:sldMkLst>
      </pc:sldChg>
      <pc:sldChg chg="add modTransition">
        <pc:chgData name="Устюжанин Андрей Евгеньевич" userId="52baa730-71f1-45b5-a15c-c5a5a44242c9" providerId="ADAL" clId="{5E5F0503-DDFE-2E48-957D-ECFD840BC4F3}" dt="2020-03-03T11:18:22.256" v="136"/>
        <pc:sldMkLst>
          <pc:docMk/>
          <pc:sldMk cId="645681924" sldId="548"/>
        </pc:sldMkLst>
      </pc:sldChg>
      <pc:sldChg chg="add del">
        <pc:chgData name="Устюжанин Андрей Евгеньевич" userId="52baa730-71f1-45b5-a15c-c5a5a44242c9" providerId="ADAL" clId="{5E5F0503-DDFE-2E48-957D-ECFD840BC4F3}" dt="2020-03-03T11:15:33.755" v="120" actId="2696"/>
        <pc:sldMkLst>
          <pc:docMk/>
          <pc:sldMk cId="343536904" sldId="561"/>
        </pc:sldMkLst>
      </pc:sldChg>
      <pc:sldChg chg="add">
        <pc:chgData name="Устюжанин Андрей Евгеньевич" userId="52baa730-71f1-45b5-a15c-c5a5a44242c9" providerId="ADAL" clId="{5E5F0503-DDFE-2E48-957D-ECFD840BC4F3}" dt="2020-03-03T11:15:36.603" v="122"/>
        <pc:sldMkLst>
          <pc:docMk/>
          <pc:sldMk cId="2057799716" sldId="561"/>
        </pc:sldMkLst>
      </pc:sldChg>
      <pc:sldChg chg="add">
        <pc:chgData name="Устюжанин Андрей Евгеньевич" userId="52baa730-71f1-45b5-a15c-c5a5a44242c9" providerId="ADAL" clId="{5E5F0503-DDFE-2E48-957D-ECFD840BC4F3}" dt="2020-03-03T11:15:36.603" v="122"/>
        <pc:sldMkLst>
          <pc:docMk/>
          <pc:sldMk cId="1260524535" sldId="605"/>
        </pc:sldMkLst>
      </pc:sldChg>
      <pc:sldChg chg="addSp delSp add del">
        <pc:chgData name="Устюжанин Андрей Евгеньевич" userId="52baa730-71f1-45b5-a15c-c5a5a44242c9" providerId="ADAL" clId="{5E5F0503-DDFE-2E48-957D-ECFD840BC4F3}" dt="2020-03-03T11:15:33.762" v="121" actId="2696"/>
        <pc:sldMkLst>
          <pc:docMk/>
          <pc:sldMk cId="1729312555" sldId="605"/>
        </pc:sldMkLst>
        <pc:picChg chg="add del">
          <ac:chgData name="Устюжанин Андрей Евгеньевич" userId="52baa730-71f1-45b5-a15c-c5a5a44242c9" providerId="ADAL" clId="{5E5F0503-DDFE-2E48-957D-ECFD840BC4F3}" dt="2020-03-03T11:12:21.588" v="43"/>
          <ac:picMkLst>
            <pc:docMk/>
            <pc:sldMk cId="1729312555" sldId="605"/>
            <ac:picMk id="5" creationId="{5BF4F39B-FA9F-1144-ADD3-CAB5245797AC}"/>
          </ac:picMkLst>
        </pc:picChg>
      </pc:sldChg>
      <pc:sldChg chg="add del">
        <pc:chgData name="Устюжанин Андрей Евгеньевич" userId="52baa730-71f1-45b5-a15c-c5a5a44242c9" providerId="ADAL" clId="{5E5F0503-DDFE-2E48-957D-ECFD840BC4F3}" dt="2020-03-03T11:15:40.069" v="123" actId="2696"/>
        <pc:sldMkLst>
          <pc:docMk/>
          <pc:sldMk cId="1315587684" sldId="612"/>
        </pc:sldMkLst>
      </pc:sldChg>
      <pc:sldChg chg="modSp">
        <pc:chgData name="Устюжанин Андрей Евгеньевич" userId="52baa730-71f1-45b5-a15c-c5a5a44242c9" providerId="ADAL" clId="{5E5F0503-DDFE-2E48-957D-ECFD840BC4F3}" dt="2020-03-03T11:18:40.071" v="153" actId="20577"/>
        <pc:sldMkLst>
          <pc:docMk/>
          <pc:sldMk cId="478001759" sldId="627"/>
        </pc:sldMkLst>
        <pc:spChg chg="mod">
          <ac:chgData name="Устюжанин Андрей Евгеньевич" userId="52baa730-71f1-45b5-a15c-c5a5a44242c9" providerId="ADAL" clId="{5E5F0503-DDFE-2E48-957D-ECFD840BC4F3}" dt="2020-03-03T11:18:40.071" v="153" actId="20577"/>
          <ac:spMkLst>
            <pc:docMk/>
            <pc:sldMk cId="478001759" sldId="627"/>
            <ac:spMk id="3" creationId="{00000000-0000-0000-0000-000000000000}"/>
          </ac:spMkLst>
        </pc:spChg>
      </pc:sldChg>
      <pc:sldChg chg="addSp delSp modSp add">
        <pc:chgData name="Устюжанин Андрей Евгеньевич" userId="52baa730-71f1-45b5-a15c-c5a5a44242c9" providerId="ADAL" clId="{5E5F0503-DDFE-2E48-957D-ECFD840BC4F3}" dt="2020-03-03T11:16:33.122" v="131" actId="20577"/>
        <pc:sldMkLst>
          <pc:docMk/>
          <pc:sldMk cId="3113567650" sldId="628"/>
        </pc:sldMkLst>
        <pc:spChg chg="del">
          <ac:chgData name="Устюжанин Андрей Евгеньевич" userId="52baa730-71f1-45b5-a15c-c5a5a44242c9" providerId="ADAL" clId="{5E5F0503-DDFE-2E48-957D-ECFD840BC4F3}" dt="2020-03-03T11:16:29.993" v="125"/>
          <ac:spMkLst>
            <pc:docMk/>
            <pc:sldMk cId="3113567650" sldId="628"/>
            <ac:spMk id="2" creationId="{44C6FDC3-B7A7-D94A-94F6-2D3090F7AB55}"/>
          </ac:spMkLst>
        </pc:spChg>
        <pc:spChg chg="del">
          <ac:chgData name="Устюжанин Андрей Евгеньевич" userId="52baa730-71f1-45b5-a15c-c5a5a44242c9" providerId="ADAL" clId="{5E5F0503-DDFE-2E48-957D-ECFD840BC4F3}" dt="2020-03-03T11:16:29.993" v="125"/>
          <ac:spMkLst>
            <pc:docMk/>
            <pc:sldMk cId="3113567650" sldId="628"/>
            <ac:spMk id="3" creationId="{AE9CDAD3-5B2A-DD47-803B-47250D3CF176}"/>
          </ac:spMkLst>
        </pc:spChg>
        <pc:spChg chg="add mod">
          <ac:chgData name="Устюжанин Андрей Евгеньевич" userId="52baa730-71f1-45b5-a15c-c5a5a44242c9" providerId="ADAL" clId="{5E5F0503-DDFE-2E48-957D-ECFD840BC4F3}" dt="2020-03-03T11:16:33.122" v="131" actId="20577"/>
          <ac:spMkLst>
            <pc:docMk/>
            <pc:sldMk cId="3113567650" sldId="628"/>
            <ac:spMk id="4" creationId="{68A32FCD-ABBD-8944-BF1E-70534FD8866D}"/>
          </ac:spMkLst>
        </pc:spChg>
        <pc:spChg chg="add mod">
          <ac:chgData name="Устюжанин Андрей Евгеньевич" userId="52baa730-71f1-45b5-a15c-c5a5a44242c9" providerId="ADAL" clId="{5E5F0503-DDFE-2E48-957D-ECFD840BC4F3}" dt="2020-03-03T11:16:29.993" v="125"/>
          <ac:spMkLst>
            <pc:docMk/>
            <pc:sldMk cId="3113567650" sldId="628"/>
            <ac:spMk id="5" creationId="{ED2766D2-0D6C-5B47-AC06-529DB69CFBBE}"/>
          </ac:spMkLst>
        </pc:spChg>
      </pc:sldChg>
      <pc:sldChg chg="add modTransition">
        <pc:chgData name="Устюжанин Андрей Евгеньевич" userId="52baa730-71f1-45b5-a15c-c5a5a44242c9" providerId="ADAL" clId="{5E5F0503-DDFE-2E48-957D-ECFD840BC4F3}" dt="2020-03-03T11:18:22.256" v="136"/>
        <pc:sldMkLst>
          <pc:docMk/>
          <pc:sldMk cId="1571896888" sldId="629"/>
        </pc:sldMkLst>
      </pc:sldChg>
      <pc:sldChg chg="add del">
        <pc:chgData name="Устюжанин Андрей Евгеньевич" userId="52baa730-71f1-45b5-a15c-c5a5a44242c9" providerId="ADAL" clId="{5E5F0503-DDFE-2E48-957D-ECFD840BC4F3}" dt="2020-03-03T11:16:48.728" v="135" actId="2696"/>
        <pc:sldMkLst>
          <pc:docMk/>
          <pc:sldMk cId="3440627321" sldId="629"/>
        </pc:sldMkLst>
      </pc:sldChg>
      <pc:sldChg chg="add modTransition">
        <pc:chgData name="Устюжанин Андрей Евгеньевич" userId="52baa730-71f1-45b5-a15c-c5a5a44242c9" providerId="ADAL" clId="{5E5F0503-DDFE-2E48-957D-ECFD840BC4F3}" dt="2020-03-03T11:18:22.256" v="136"/>
        <pc:sldMkLst>
          <pc:docMk/>
          <pc:sldMk cId="458143225" sldId="630"/>
        </pc:sldMkLst>
      </pc:sldChg>
      <pc:sldChg chg="add del">
        <pc:chgData name="Устюжанин Андрей Евгеньевич" userId="52baa730-71f1-45b5-a15c-c5a5a44242c9" providerId="ADAL" clId="{5E5F0503-DDFE-2E48-957D-ECFD840BC4F3}" dt="2020-03-03T11:16:38.160" v="134"/>
        <pc:sldMkLst>
          <pc:docMk/>
          <pc:sldMk cId="771945829" sldId="630"/>
        </pc:sldMkLst>
      </pc:sldChg>
      <pc:sldMasterChg chg="modSldLayout">
        <pc:chgData name="Устюжанин Андрей Евгеньевич" userId="52baa730-71f1-45b5-a15c-c5a5a44242c9" providerId="ADAL" clId="{5E5F0503-DDFE-2E48-957D-ECFD840BC4F3}" dt="2020-03-03T11:08:52.653" v="29" actId="478"/>
        <pc:sldMasterMkLst>
          <pc:docMk/>
          <pc:sldMasterMk cId="0" sldId="2147483648"/>
        </pc:sldMasterMkLst>
        <pc:sldLayoutChg chg="addSp delSp modSp">
          <pc:chgData name="Устюжанин Андрей Евгеньевич" userId="52baa730-71f1-45b5-a15c-c5a5a44242c9" providerId="ADAL" clId="{5E5F0503-DDFE-2E48-957D-ECFD840BC4F3}" dt="2020-03-03T11:08:52.653" v="29" actId="478"/>
          <pc:sldLayoutMkLst>
            <pc:docMk/>
            <pc:sldMasterMk cId="0" sldId="2147483648"/>
            <pc:sldLayoutMk cId="0" sldId="2147483650"/>
          </pc:sldLayoutMkLst>
          <pc:spChg chg="mod">
            <ac:chgData name="Устюжанин Андрей Евгеньевич" userId="52baa730-71f1-45b5-a15c-c5a5a44242c9" providerId="ADAL" clId="{5E5F0503-DDFE-2E48-957D-ECFD840BC4F3}" dt="2020-03-03T11:08:36.630" v="26" actId="1076"/>
            <ac:spMkLst>
              <pc:docMk/>
              <pc:sldMasterMk cId="0" sldId="2147483648"/>
              <pc:sldLayoutMk cId="0" sldId="2147483650"/>
              <ac:spMk id="3" creationId="{00000000-0000-0000-0000-000000000000}"/>
            </ac:spMkLst>
          </pc:spChg>
          <pc:spChg chg="add del mod">
            <ac:chgData name="Устюжанин Андрей Евгеньевич" userId="52baa730-71f1-45b5-a15c-c5a5a44242c9" providerId="ADAL" clId="{5E5F0503-DDFE-2E48-957D-ECFD840BC4F3}" dt="2020-03-03T11:07:46.867" v="7"/>
            <ac:spMkLst>
              <pc:docMk/>
              <pc:sldMasterMk cId="0" sldId="2147483648"/>
              <pc:sldLayoutMk cId="0" sldId="2147483650"/>
              <ac:spMk id="7" creationId="{C7379130-907D-B846-B5DC-51D6BEE6062F}"/>
            </ac:spMkLst>
          </pc:spChg>
          <pc:spChg chg="add del mod">
            <ac:chgData name="Устюжанин Андрей Евгеньевич" userId="52baa730-71f1-45b5-a15c-c5a5a44242c9" providerId="ADAL" clId="{5E5F0503-DDFE-2E48-957D-ECFD840BC4F3}" dt="2020-03-03T11:08:35.363" v="25" actId="767"/>
            <ac:spMkLst>
              <pc:docMk/>
              <pc:sldMasterMk cId="0" sldId="2147483648"/>
              <pc:sldLayoutMk cId="0" sldId="2147483650"/>
              <ac:spMk id="8" creationId="{4BF41BF0-4CA6-6E4D-99C9-56644E58A21B}"/>
            </ac:spMkLst>
          </pc:spChg>
          <pc:spChg chg="add del mod">
            <ac:chgData name="Устюжанин Андрей Евгеньевич" userId="52baa730-71f1-45b5-a15c-c5a5a44242c9" providerId="ADAL" clId="{5E5F0503-DDFE-2E48-957D-ECFD840BC4F3}" dt="2020-03-03T11:08:34.599" v="24" actId="767"/>
            <ac:spMkLst>
              <pc:docMk/>
              <pc:sldMasterMk cId="0" sldId="2147483648"/>
              <pc:sldLayoutMk cId="0" sldId="2147483650"/>
              <ac:spMk id="9" creationId="{C6AD13CC-C5CF-9949-B898-7738D2090C4D}"/>
            </ac:spMkLst>
          </pc:spChg>
          <pc:spChg chg="add del mod">
            <ac:chgData name="Устюжанин Андрей Евгеньевич" userId="52baa730-71f1-45b5-a15c-c5a5a44242c9" providerId="ADAL" clId="{5E5F0503-DDFE-2E48-957D-ECFD840BC4F3}" dt="2020-03-03T11:08:32.061" v="21" actId="767"/>
            <ac:spMkLst>
              <pc:docMk/>
              <pc:sldMasterMk cId="0" sldId="2147483648"/>
              <pc:sldLayoutMk cId="0" sldId="2147483650"/>
              <ac:spMk id="10" creationId="{4A613758-A108-354C-8AB9-3748C06C23F7}"/>
            </ac:spMkLst>
          </pc:spChg>
          <pc:picChg chg="add del mod">
            <ac:chgData name="Устюжанин Андрей Евгеньевич" userId="52baa730-71f1-45b5-a15c-c5a5a44242c9" providerId="ADAL" clId="{5E5F0503-DDFE-2E48-957D-ECFD840BC4F3}" dt="2020-03-03T11:08:52.653" v="29" actId="478"/>
            <ac:picMkLst>
              <pc:docMk/>
              <pc:sldMasterMk cId="0" sldId="2147483648"/>
              <pc:sldLayoutMk cId="0" sldId="2147483650"/>
              <ac:picMk id="11" creationId="{F89DF4F6-D129-9740-A565-D11A4FB43DD1}"/>
            </ac:picMkLst>
          </pc:picChg>
        </pc:sldLayoutChg>
      </pc:sldMasterChg>
    </pc:docChg>
  </pc:docChgLst>
  <pc:docChgLst>
    <pc:chgData name="Устюжанин Андрей Евгеньевич" userId="52baa730-71f1-45b5-a15c-c5a5a44242c9" providerId="ADAL" clId="{8A0B6A68-A756-6D4E-A776-0EAA8C39111E}"/>
    <pc:docChg chg="modSld">
      <pc:chgData name="Устюжанин Андрей Евгеньевич" userId="52baa730-71f1-45b5-a15c-c5a5a44242c9" providerId="ADAL" clId="{8A0B6A68-A756-6D4E-A776-0EAA8C39111E}" dt="2020-03-03T10:57:57.053" v="25" actId="20577"/>
      <pc:docMkLst>
        <pc:docMk/>
      </pc:docMkLst>
      <pc:sldChg chg="modSp">
        <pc:chgData name="Устюжанин Андрей Евгеньевич" userId="52baa730-71f1-45b5-a15c-c5a5a44242c9" providerId="ADAL" clId="{8A0B6A68-A756-6D4E-A776-0EAA8C39111E}" dt="2020-03-03T10:57:57.053" v="25" actId="20577"/>
        <pc:sldMkLst>
          <pc:docMk/>
          <pc:sldMk cId="1425152802" sldId="542"/>
        </pc:sldMkLst>
        <pc:spChg chg="mod">
          <ac:chgData name="Устюжанин Андрей Евгеньевич" userId="52baa730-71f1-45b5-a15c-c5a5a44242c9" providerId="ADAL" clId="{8A0B6A68-A756-6D4E-A776-0EAA8C39111E}" dt="2020-03-03T10:57:57.053" v="25" actId="20577"/>
          <ac:spMkLst>
            <pc:docMk/>
            <pc:sldMk cId="1425152802" sldId="542"/>
            <ac:spMk id="4" creationId="{00000000-0000-0000-0000-000000000000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5122202549165602E-2"/>
          <c:y val="4.1028244415728297E-2"/>
          <c:w val="0.94975559490166905"/>
          <c:h val="0.92380468894221901"/>
        </c:manualLayout>
      </c:layout>
      <c:lineChart>
        <c:grouping val="stacked"/>
        <c:varyColors val="0"/>
        <c:ser>
          <c:idx val="2"/>
          <c:order val="0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ln w="28575" cap="rnd">
              <a:solidFill>
                <a:schemeClr val="tx2"/>
              </a:solidFill>
              <a:round/>
            </a:ln>
            <a:effectLst>
              <a:softEdge rad="0"/>
            </a:effectLst>
          </c:spPr>
          <c:marker>
            <c:symbol val="none"/>
          </c:marker>
          <c:cat>
            <c:strRef>
              <c:f>Лист1!$A$2:$A$10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Лист1!$D$2:$D$10</c:f>
              <c:numCache>
                <c:formatCode>General</c:formatCode>
                <c:ptCount val="9"/>
                <c:pt idx="0">
                  <c:v>16</c:v>
                </c:pt>
                <c:pt idx="1">
                  <c:v>9</c:v>
                </c:pt>
                <c:pt idx="2">
                  <c:v>4</c:v>
                </c:pt>
                <c:pt idx="3">
                  <c:v>1</c:v>
                </c:pt>
                <c:pt idx="4">
                  <c:v>0</c:v>
                </c:pt>
                <c:pt idx="5">
                  <c:v>1</c:v>
                </c:pt>
                <c:pt idx="6">
                  <c:v>4</c:v>
                </c:pt>
                <c:pt idx="7">
                  <c:v>9</c:v>
                </c:pt>
                <c:pt idx="8">
                  <c:v>16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A605-7D42-AD4D-907979946D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2088069184"/>
        <c:axId val="-2087405504"/>
      </c:lineChart>
      <c:catAx>
        <c:axId val="-208806918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-2087405504"/>
        <c:crosses val="autoZero"/>
        <c:auto val="1"/>
        <c:lblAlgn val="ctr"/>
        <c:lblOffset val="100"/>
        <c:noMultiLvlLbl val="0"/>
      </c:catAx>
      <c:valAx>
        <c:axId val="-208740550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20880691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A7A75D-DA54-934E-AB2E-42445B26DBEC}" type="datetimeFigureOut">
              <a:rPr lang="ru-RU" smtClean="0"/>
              <a:t>03.03.2020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8B2451-7DAA-614E-9B96-F81188ABEE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127673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B1F41B-5C57-436C-90E6-D46C969112ED}" type="datetimeFigureOut">
              <a:rPr lang="ru-RU" smtClean="0"/>
              <a:t>03.03.2020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3B4C3B-A507-4AC6-8C55-FDBC06173C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994616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97114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1926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560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54235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72978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2602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mr-I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</a:t>
            </a:r>
            <a:r>
              <a:rPr lang="mr-IN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</a:t>
            </a:r>
            <a:r>
              <a:rPr lang="mr-I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\to \</a:t>
            </a:r>
            <a:r>
              <a:rPr lang="mr-IN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nu</a:t>
            </a:r>
            <a:r>
              <a:rPr lang="mr-I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_{\</a:t>
            </a:r>
            <a:r>
              <a:rPr lang="mr-IN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</a:t>
            </a:r>
            <a:r>
              <a:rPr lang="mr-I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 </a:t>
            </a:r>
            <a:r>
              <a:rPr lang="mr-IN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</a:t>
            </a:r>
            <a:r>
              <a:rPr lang="mr-I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^- \to </a:t>
            </a:r>
            <a:r>
              <a:rPr lang="mr-IN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</a:t>
            </a:r>
            <a:r>
              <a:rPr lang="mr-I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^- \</a:t>
            </a:r>
            <a:r>
              <a:rPr lang="mr-IN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bar</a:t>
            </a:r>
            <a:r>
              <a:rPr lang="mr-I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{\</a:t>
            </a:r>
            <a:r>
              <a:rPr lang="mr-IN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nu</a:t>
            </a:r>
            <a:r>
              <a:rPr lang="mr-IN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}_</a:t>
            </a:r>
            <a:r>
              <a:rPr lang="mr-IN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65049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14039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5306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29765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70021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662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AD361-66FA-E24B-A86B-91C9C3AC8726}" type="datetime1">
              <a:rPr lang="ru-RU" smtClean="0"/>
              <a:t>03.03.2020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/>
              <a:t>&lt; # &gt;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FF65C-B071-417A-8D04-EB13727802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applause.wav"/>
          </p:stSnd>
        </p:sndAc>
      </p:transition>
    </mc:Choice>
    <mc:Fallback xmlns="">
      <p:transition spd="slow">
        <p:sndAc>
          <p:stSnd>
            <p:snd r:embed="rId3" name="applause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6730-FE4F-6445-95B9-43DDC8A9E211}" type="datetime1">
              <a:rPr lang="ru-RU" smtClean="0"/>
              <a:t>03.03.2020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/>
              <a:t>&lt; # &gt;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FF65C-B071-417A-8D04-EB13727802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applause.wav"/>
          </p:stSnd>
        </p:sndAc>
      </p:transition>
    </mc:Choice>
    <mc:Fallback xmlns="">
      <p:transition spd="slow">
        <p:sndAc>
          <p:stSnd>
            <p:snd r:embed="rId3" name="applause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B525E-BF14-754B-B6E4-48005419538F}" type="datetime1">
              <a:rPr lang="ru-RU" smtClean="0"/>
              <a:t>03.03.2020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/>
              <a:t>&lt; # &gt;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FF65C-B071-417A-8D04-EB13727802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applause.wav"/>
          </p:stSnd>
        </p:sndAc>
      </p:transition>
    </mc:Choice>
    <mc:Fallback xmlns="">
      <p:transition spd="slow">
        <p:sndAc>
          <p:stSnd>
            <p:snd r:embed="rId3" name="applause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229200"/>
            <a:ext cx="8229600" cy="1143000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188640"/>
            <a:ext cx="8229600" cy="4968552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BE2FD-B28A-CD4B-956D-51BB9FA705CA}" type="datetime1">
              <a:rPr lang="ru-RU" smtClean="0"/>
              <a:t>03.03.2020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/>
              <a:t>&lt; # &gt;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FF65C-B071-417A-8D04-EB13727802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applause.wav"/>
          </p:stSnd>
        </p:sndAc>
      </p:transition>
    </mc:Choice>
    <mc:Fallback xmlns="">
      <p:transition spd="slow">
        <p:sndAc>
          <p:stSnd>
            <p:snd r:embed="rId3" name="applause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18548-B2AB-8F45-9791-EBE757FBE3B3}" type="datetime1">
              <a:rPr lang="ru-RU" smtClean="0"/>
              <a:t>03.03.2020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/>
              <a:t>&lt; # &gt;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FF65C-B071-417A-8D04-EB13727802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applause.wav"/>
          </p:stSnd>
        </p:sndAc>
      </p:transition>
    </mc:Choice>
    <mc:Fallback xmlns="">
      <p:transition spd="slow">
        <p:sndAc>
          <p:stSnd>
            <p:snd r:embed="rId3" name="applause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8F26D-022D-8A4B-8157-AB9B799F5168}" type="datetime1">
              <a:rPr lang="ru-RU" smtClean="0"/>
              <a:t>03.03.2020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/>
              <a:t>&lt; # &gt;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FF65C-B071-417A-8D04-EB13727802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applause.wav"/>
          </p:stSnd>
        </p:sndAc>
      </p:transition>
    </mc:Choice>
    <mc:Fallback xmlns="">
      <p:transition spd="slow">
        <p:sndAc>
          <p:stSnd>
            <p:snd r:embed="rId3" name="applause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F893A-2D9B-5E48-ADF8-CB499D5B3713}" type="datetime1">
              <a:rPr lang="ru-RU" smtClean="0"/>
              <a:t>03.03.2020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/>
              <a:t>&lt; # &gt;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FF65C-B071-417A-8D04-EB13727802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applause.wav"/>
          </p:stSnd>
        </p:sndAc>
      </p:transition>
    </mc:Choice>
    <mc:Fallback xmlns="">
      <p:transition spd="slow">
        <p:sndAc>
          <p:stSnd>
            <p:snd r:embed="rId3" name="applause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13253-560D-4149-A4E3-C3D4F0E68AB4}" type="datetime1">
              <a:rPr lang="ru-RU" smtClean="0"/>
              <a:t>03.03.2020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/>
              <a:t>&lt; # &gt;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FF65C-B071-417A-8D04-EB13727802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applause.wav"/>
          </p:stSnd>
        </p:sndAc>
      </p:transition>
    </mc:Choice>
    <mc:Fallback xmlns="">
      <p:transition spd="slow">
        <p:sndAc>
          <p:stSnd>
            <p:snd r:embed="rId3" name="applause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AA1CD-9C63-8649-89C5-39787435958F}" type="datetime1">
              <a:rPr lang="ru-RU" smtClean="0"/>
              <a:t>03.03.2020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/>
              <a:t>&lt; # &gt;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FF65C-B071-417A-8D04-EB13727802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applause.wav"/>
          </p:stSnd>
        </p:sndAc>
      </p:transition>
    </mc:Choice>
    <mc:Fallback xmlns="">
      <p:transition spd="slow">
        <p:sndAc>
          <p:stSnd>
            <p:snd r:embed="rId3" name="applause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D673-E0F5-0549-BE85-DFB8D7FFF6AF}" type="datetime1">
              <a:rPr lang="ru-RU" smtClean="0"/>
              <a:t>03.03.2020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/>
              <a:t>&lt; # &gt;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FF65C-B071-417A-8D04-EB13727802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applause.wav"/>
          </p:stSnd>
        </p:sndAc>
      </p:transition>
    </mc:Choice>
    <mc:Fallback xmlns="">
      <p:transition spd="slow">
        <p:sndAc>
          <p:stSnd>
            <p:snd r:embed="rId3" name="applause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966A7-F247-1B43-8DED-6F67D4ABC5C4}" type="datetime1">
              <a:rPr lang="ru-RU" smtClean="0"/>
              <a:t>03.03.2020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mr-IN"/>
              <a:t>&lt; # &gt;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FF65C-B071-417A-8D04-EB137278020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applause.wav"/>
          </p:stSnd>
        </p:sndAc>
      </p:transition>
    </mc:Choice>
    <mc:Fallback xmlns="">
      <p:transition spd="slow">
        <p:sndAc>
          <p:stSnd>
            <p:snd r:embed="rId3" name="applause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237282-6E88-3A4B-9AB8-5E3A5A883031}" type="datetime1">
              <a:rPr lang="ru-RU" smtClean="0"/>
              <a:t>03.03.2020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mr-IN"/>
              <a:t>&lt; # &gt;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CFF65C-B071-417A-8D04-EB1372780206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8FA27D1-1878-EC44-99ED-E75404839D4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8560" y="92076"/>
            <a:ext cx="1381200" cy="82699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3" name="applause.wav"/>
          </p:stSnd>
        </p:sndAc>
      </p:transition>
    </mc:Choice>
    <mc:Fallback xmlns="">
      <p:transition spd="slow">
        <p:sndAc>
          <p:stSnd>
            <p:snd r:embed="rId16" name="applause.wav"/>
          </p:stSnd>
        </p:sndAc>
      </p:transition>
    </mc:Fallback>
  </mc:AlternateConten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NULL"/><Relationship Id="rId7" Type="http://schemas.openxmlformats.org/officeDocument/2006/relationships/image" Target="../media/image23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emf"/><Relationship Id="rId9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25.png"/><Relationship Id="rId7" Type="http://schemas.openxmlformats.org/officeDocument/2006/relationships/image" Target="../media/image23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emf"/><Relationship Id="rId9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cs.hse.ru/lambda" TargetMode="External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27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32.emf"/><Relationship Id="rId4" Type="http://schemas.openxmlformats.org/officeDocument/2006/relationships/image" Target="../media/image29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25.png"/><Relationship Id="rId7" Type="http://schemas.openxmlformats.org/officeDocument/2006/relationships/image" Target="../media/image23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emf"/><Relationship Id="rId9" Type="http://schemas.openxmlformats.org/officeDocument/2006/relationships/audio" Target="../media/audio1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36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emf"/><Relationship Id="rId5" Type="http://schemas.openxmlformats.org/officeDocument/2006/relationships/image" Target="../media/image38.gif"/><Relationship Id="rId4" Type="http://schemas.openxmlformats.org/officeDocument/2006/relationships/image" Target="../media/image3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45.emf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emf"/><Relationship Id="rId3" Type="http://schemas.openxmlformats.org/officeDocument/2006/relationships/audio" Target="../media/audio1.wav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emf"/><Relationship Id="rId11" Type="http://schemas.openxmlformats.org/officeDocument/2006/relationships/audio" Target="../media/audio1.wav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jpg"/><Relationship Id="rId9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5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emf"/><Relationship Id="rId13" Type="http://schemas.openxmlformats.org/officeDocument/2006/relationships/image" Target="../media/image49.emf"/><Relationship Id="rId1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56.emf"/><Relationship Id="rId12" Type="http://schemas.openxmlformats.org/officeDocument/2006/relationships/image" Target="../media/image64.emf"/><Relationship Id="rId17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emf"/><Relationship Id="rId11" Type="http://schemas.openxmlformats.org/officeDocument/2006/relationships/image" Target="../media/image63.emf"/><Relationship Id="rId5" Type="http://schemas.openxmlformats.org/officeDocument/2006/relationships/image" Target="../media/image58.png"/><Relationship Id="rId15" Type="http://schemas.openxmlformats.org/officeDocument/2006/relationships/image" Target="../media/image51.emf"/><Relationship Id="rId10" Type="http://schemas.openxmlformats.org/officeDocument/2006/relationships/image" Target="../media/image62.emf"/><Relationship Id="rId4" Type="http://schemas.openxmlformats.org/officeDocument/2006/relationships/image" Target="../media/image57.png"/><Relationship Id="rId9" Type="http://schemas.openxmlformats.org/officeDocument/2006/relationships/image" Target="../media/image61.emf"/><Relationship Id="rId14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6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mailto:austyuzhanin@hse.ru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5"/>
          <p:cNvSpPr txBox="1">
            <a:spLocks/>
          </p:cNvSpPr>
          <p:nvPr/>
        </p:nvSpPr>
        <p:spPr>
          <a:xfrm>
            <a:off x="396000" y="1854000"/>
            <a:ext cx="864049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Myriad Pro" charset="0"/>
                <a:ea typeface="Myriad Pro" charset="0"/>
                <a:cs typeface="Myriad Pro" charset="0"/>
              </a:rPr>
              <a:t>Introduction into Machine Learning challenges for Particle Physics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Myriad Pro" charset="0"/>
              <a:ea typeface="Myriad Pro" charset="0"/>
              <a:cs typeface="Myriad Pro" charset="0"/>
            </a:endParaRPr>
          </a:p>
        </p:txBody>
      </p:sp>
      <p:sp>
        <p:nvSpPr>
          <p:cNvPr id="4" name="Заголовок 5"/>
          <p:cNvSpPr txBox="1">
            <a:spLocks/>
          </p:cNvSpPr>
          <p:nvPr/>
        </p:nvSpPr>
        <p:spPr>
          <a:xfrm>
            <a:off x="396000" y="3212976"/>
            <a:ext cx="864049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>
              <a:solidFill>
                <a:schemeClr val="accent1">
                  <a:lumMod val="75000"/>
                </a:schemeClr>
              </a:solidFill>
              <a:latin typeface="Myriad Pro" charset="0"/>
              <a:ea typeface="Myriad Pro" charset="0"/>
              <a:cs typeface="Myriad Pro" charset="0"/>
            </a:endParaRPr>
          </a:p>
          <a:p>
            <a:endParaRPr lang="en-US" sz="3200" dirty="0">
              <a:solidFill>
                <a:schemeClr val="accent1">
                  <a:lumMod val="75000"/>
                </a:schemeClr>
              </a:solidFill>
              <a:latin typeface="Myriad Pro" charset="0"/>
              <a:ea typeface="Myriad Pro" charset="0"/>
              <a:cs typeface="Myriad Pro" charset="0"/>
            </a:endParaRPr>
          </a:p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Myriad Pro" charset="0"/>
                <a:ea typeface="Myriad Pro" charset="0"/>
                <a:cs typeface="Myriad Pro" charset="0"/>
              </a:rPr>
              <a:t>MISP, </a:t>
            </a:r>
            <a:r>
              <a:rPr lang="en-US" sz="2800" dirty="0" err="1">
                <a:solidFill>
                  <a:schemeClr val="accent1">
                    <a:lumMod val="75000"/>
                  </a:schemeClr>
                </a:solidFill>
                <a:latin typeface="Myriad Pro" charset="0"/>
                <a:ea typeface="Myriad Pro" charset="0"/>
                <a:cs typeface="Myriad Pro" charset="0"/>
              </a:rPr>
              <a:t>Voronovo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Myriad Pro" charset="0"/>
                <a:ea typeface="Myriad Pro" charset="0"/>
                <a:cs typeface="Myriad Pro" charset="0"/>
              </a:rPr>
              <a:t>, 3 March, 2020</a:t>
            </a:r>
          </a:p>
          <a:p>
            <a:endParaRPr lang="en-US" sz="3200" dirty="0">
              <a:solidFill>
                <a:schemeClr val="accent1">
                  <a:lumMod val="75000"/>
                </a:schemeClr>
              </a:solidFill>
              <a:latin typeface="Myriad Pro" charset="0"/>
              <a:ea typeface="Myriad Pro" charset="0"/>
              <a:cs typeface="Myriad Pro" charset="0"/>
            </a:endParaRPr>
          </a:p>
          <a:p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Myriad Pro" charset="0"/>
                <a:ea typeface="Myriad Pro" charset="0"/>
                <a:cs typeface="Myriad Pro" charset="0"/>
              </a:rPr>
              <a:t>Andrey Ustyuzhanin</a:t>
            </a:r>
            <a:endParaRPr lang="ru-RU" sz="3200" dirty="0">
              <a:solidFill>
                <a:schemeClr val="accent1">
                  <a:lumMod val="75000"/>
                </a:schemeClr>
              </a:solidFill>
              <a:latin typeface="Myriad Pro" charset="0"/>
              <a:ea typeface="Myriad Pro" charset="0"/>
              <a:cs typeface="Myriad Pro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60648"/>
            <a:ext cx="1968500" cy="8255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2A37381-0CEA-E446-A4E5-05A6B02852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" y="5733256"/>
            <a:ext cx="776610" cy="98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152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5" name="applause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 anchor="t">
            <a:normAutofit/>
          </a:bodyPr>
          <a:lstStyle/>
          <a:p>
            <a:pPr algn="l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  <a:cs typeface="Times New Roman" pitchFamily="18" charset="0"/>
              </a:rPr>
              <a:t>Particle Identification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Myriad Pro" pitchFamily="34" charset="0"/>
              <a:cs typeface="Times New Roman" pitchFamily="18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1079117" y="764704"/>
            <a:ext cx="6985766" cy="5735737"/>
            <a:chOff x="1907704" y="1480616"/>
            <a:chExt cx="5330766" cy="4731455"/>
          </a:xfrm>
        </p:grpSpPr>
        <p:pic>
          <p:nvPicPr>
            <p:cNvPr id="6" name="Изображение 5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7704" y="1480616"/>
              <a:ext cx="5330766" cy="4540671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664875" y="5996210"/>
              <a:ext cx="3744416" cy="2158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latin typeface="Myriad Pro" charset="0"/>
                  <a:ea typeface="Myriad Pro" charset="0"/>
                  <a:cs typeface="Myriad Pro" charset="0"/>
                </a:rPr>
                <a:t>Lippmann / https://</a:t>
              </a:r>
              <a:r>
                <a:rPr lang="en-US" sz="1100" dirty="0" err="1">
                  <a:latin typeface="Myriad Pro" charset="0"/>
                  <a:ea typeface="Myriad Pro" charset="0"/>
                  <a:cs typeface="Myriad Pro" charset="0"/>
                </a:rPr>
                <a:t>inspirehep.net</a:t>
              </a:r>
              <a:r>
                <a:rPr lang="en-US" sz="1100" dirty="0">
                  <a:latin typeface="Myriad Pro" charset="0"/>
                  <a:ea typeface="Myriad Pro" charset="0"/>
                  <a:cs typeface="Myriad Pro" charset="0"/>
                </a:rPr>
                <a:t>/record/884672/plots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2812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4" name="applause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 anchor="t">
            <a:normAutofit/>
          </a:bodyPr>
          <a:lstStyle/>
          <a:p>
            <a:pPr algn="l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  <a:cs typeface="Times New Roman" pitchFamily="18" charset="0"/>
              </a:rPr>
              <a:t>Decay Reconstruction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Myriad Pro" pitchFamily="34" charset="0"/>
              <a:cs typeface="Times New Roman" pitchFamily="18" charset="0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052736"/>
            <a:ext cx="8302825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41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4" name="applause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 anchor="t">
            <a:normAutofit/>
          </a:bodyPr>
          <a:lstStyle/>
          <a:p>
            <a:pPr algn="l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  <a:cs typeface="Times New Roman" pitchFamily="18" charset="0"/>
              </a:rPr>
              <a:t>Triggers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Myriad Pro" pitchFamily="34" charset="0"/>
              <a:cs typeface="Times New Roman" pitchFamily="18" charset="0"/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300" y="620688"/>
            <a:ext cx="5359400" cy="55499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Скругленный прямоугольник 4"/>
          <p:cNvSpPr/>
          <p:nvPr/>
        </p:nvSpPr>
        <p:spPr>
          <a:xfrm>
            <a:off x="1259632" y="1628800"/>
            <a:ext cx="6624736" cy="2304256"/>
          </a:xfrm>
          <a:prstGeom prst="roundRect">
            <a:avLst/>
          </a:prstGeom>
          <a:solidFill>
            <a:schemeClr val="accent1">
              <a:alpha val="4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5052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4" name="applause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 anchor="t">
            <a:normAutofit/>
          </a:bodyPr>
          <a:lstStyle/>
          <a:p>
            <a:pPr algn="l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  <a:cs typeface="Times New Roman" pitchFamily="18" charset="0"/>
              </a:rPr>
              <a:t>Machine Learning Challenges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Myriad Pro" pitchFamily="34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4807" y="908720"/>
            <a:ext cx="7920464" cy="4852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600"/>
              </a:spcAft>
              <a:buFont typeface="Arial" charset="0"/>
              <a:buChar char="•"/>
            </a:pPr>
            <a:r>
              <a:rPr lang="en-US" sz="2400" b="1" dirty="0"/>
              <a:t>Precise and fast particle tracking:</a:t>
            </a:r>
          </a:p>
          <a:p>
            <a:pPr marL="800100" lvl="1" indent="-342900">
              <a:spcAft>
                <a:spcPts val="1600"/>
              </a:spcAft>
              <a:buFont typeface=".AppleSystemUIFont" charset="0"/>
              <a:buChar char="−"/>
            </a:pPr>
            <a:r>
              <a:rPr lang="en-US" sz="2400" b="1" dirty="0"/>
              <a:t>single tracks, shower, </a:t>
            </a:r>
            <a:r>
              <a:rPr lang="en-US" sz="2400" dirty="0"/>
              <a:t>jets.</a:t>
            </a:r>
          </a:p>
          <a:p>
            <a:pPr marL="342900" indent="-342900">
              <a:spcAft>
                <a:spcPts val="1600"/>
              </a:spcAft>
              <a:buFont typeface="Arial" charset="0"/>
              <a:buChar char="•"/>
            </a:pPr>
            <a:r>
              <a:rPr lang="en-US" sz="2400" b="1" dirty="0"/>
              <a:t>Particle identification;</a:t>
            </a:r>
          </a:p>
          <a:p>
            <a:pPr marL="342900" indent="-342900">
              <a:spcAft>
                <a:spcPts val="1600"/>
              </a:spcAft>
              <a:buFont typeface="Arial" charset="0"/>
              <a:buChar char="•"/>
            </a:pPr>
            <a:r>
              <a:rPr lang="en-US" sz="2400" dirty="0"/>
              <a:t>Fast and accurate online data processing and filtering;</a:t>
            </a:r>
          </a:p>
          <a:p>
            <a:pPr marL="342900" indent="-342900">
              <a:spcAft>
                <a:spcPts val="1600"/>
              </a:spcAft>
              <a:buFont typeface="Arial" charset="0"/>
              <a:buChar char="•"/>
            </a:pPr>
            <a:r>
              <a:rPr lang="en-US" sz="2400" dirty="0"/>
              <a:t>Anomaly detection:</a:t>
            </a:r>
          </a:p>
          <a:p>
            <a:pPr marL="800100" lvl="1" indent="-342900">
              <a:spcAft>
                <a:spcPts val="1600"/>
              </a:spcAft>
              <a:buFont typeface=".AppleSystemUIFont" charset="0"/>
              <a:buChar char="−"/>
            </a:pPr>
            <a:r>
              <a:rPr lang="en-US" sz="2400" dirty="0"/>
              <a:t>data quality monitoring;</a:t>
            </a:r>
          </a:p>
          <a:p>
            <a:pPr marL="800100" lvl="1" indent="-342900">
              <a:spcAft>
                <a:spcPts val="1600"/>
              </a:spcAft>
              <a:buFont typeface=".AppleSystemUIFont" charset="0"/>
              <a:buChar char="−"/>
            </a:pPr>
            <a:r>
              <a:rPr lang="en-US" sz="2400" dirty="0"/>
              <a:t>infrastructure monitoring.</a:t>
            </a:r>
          </a:p>
          <a:p>
            <a:pPr marL="342900" indent="-342900">
              <a:spcAft>
                <a:spcPts val="1600"/>
              </a:spcAft>
              <a:buFont typeface="Arial" charset="0"/>
              <a:buChar char="•"/>
            </a:pPr>
            <a:r>
              <a:rPr lang="en-US" sz="2400" b="1" dirty="0"/>
              <a:t>Detector design optimization (</a:t>
            </a:r>
            <a:r>
              <a:rPr lang="en-US" sz="2400" b="1" dirty="0" err="1"/>
              <a:t>bayesian</a:t>
            </a:r>
            <a:r>
              <a:rPr lang="en-US" sz="2400" b="1" dirty="0"/>
              <a:t> optimization, surrogate modelling).</a:t>
            </a:r>
          </a:p>
        </p:txBody>
      </p:sp>
    </p:spTree>
    <p:extLst>
      <p:ext uri="{BB962C8B-B14F-4D97-AF65-F5344CB8AC3E}">
        <p14:creationId xmlns:p14="http://schemas.microsoft.com/office/powerpoint/2010/main" val="135491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3" name="applause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5"/>
          <p:cNvSpPr txBox="1">
            <a:spLocks/>
          </p:cNvSpPr>
          <p:nvPr/>
        </p:nvSpPr>
        <p:spPr>
          <a:xfrm>
            <a:off x="396000" y="1854000"/>
            <a:ext cx="864049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Myriad Pro" charset="0"/>
                <a:ea typeface="Myriad Pro" charset="0"/>
                <a:cs typeface="Myriad Pro" charset="0"/>
              </a:rPr>
              <a:t>Machine Learning Intro</a:t>
            </a:r>
          </a:p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Myriad Pro" charset="0"/>
                <a:ea typeface="Myriad Pro" charset="0"/>
                <a:cs typeface="Myriad Pro" charset="0"/>
              </a:rPr>
              <a:t>&lt;different deck&gt;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Myriad Pro" charset="0"/>
              <a:ea typeface="Myriad Pro" charset="0"/>
              <a:cs typeface="Myria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001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3" name="applause.wav"/>
          </p:stSnd>
        </p:sndAc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5"/>
          <p:cNvSpPr txBox="1">
            <a:spLocks/>
          </p:cNvSpPr>
          <p:nvPr/>
        </p:nvSpPr>
        <p:spPr>
          <a:xfrm>
            <a:off x="396000" y="1854000"/>
            <a:ext cx="864049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Myriad Pro" charset="0"/>
                <a:ea typeface="Myriad Pro" charset="0"/>
                <a:cs typeface="Myriad Pro" charset="0"/>
              </a:rPr>
              <a:t>Particle Identification Example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Myriad Pro" charset="0"/>
              <a:ea typeface="Myriad Pro" charset="0"/>
              <a:cs typeface="Myria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057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3" name="applause.wav"/>
          </p:stSnd>
        </p:sndAc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 anchor="t">
            <a:normAutofit/>
          </a:bodyPr>
          <a:lstStyle/>
          <a:p>
            <a:pPr algn="l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  <a:cs typeface="Times New Roman" pitchFamily="18" charset="0"/>
              </a:rPr>
              <a:t>Overview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Myriad Pro" pitchFamily="34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83768" y="4954774"/>
            <a:ext cx="2592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Myriad Pro" charset="0"/>
                <a:ea typeface="Myriad Pro" charset="0"/>
                <a:cs typeface="Myriad Pro" charset="0"/>
              </a:rPr>
              <a:t>Momentum and charge estimation</a:t>
            </a:r>
            <a:endParaRPr lang="ru-RU" sz="2400" dirty="0">
              <a:latin typeface="Myriad Pro" charset="0"/>
              <a:ea typeface="Myriad Pro" charset="0"/>
              <a:cs typeface="Myriad Pro" charset="0"/>
            </a:endParaRPr>
          </a:p>
        </p:txBody>
      </p:sp>
      <p:grpSp>
        <p:nvGrpSpPr>
          <p:cNvPr id="33" name="Группа 32"/>
          <p:cNvGrpSpPr/>
          <p:nvPr/>
        </p:nvGrpSpPr>
        <p:grpSpPr>
          <a:xfrm>
            <a:off x="918497" y="908720"/>
            <a:ext cx="7757959" cy="3888432"/>
            <a:chOff x="918497" y="908720"/>
            <a:chExt cx="7757959" cy="3888432"/>
          </a:xfrm>
        </p:grpSpPr>
        <p:sp>
          <p:nvSpPr>
            <p:cNvPr id="90" name="Прямоугольник 89"/>
            <p:cNvSpPr/>
            <p:nvPr/>
          </p:nvSpPr>
          <p:spPr>
            <a:xfrm>
              <a:off x="3419872" y="908720"/>
              <a:ext cx="720080" cy="3888432"/>
            </a:xfrm>
            <a:prstGeom prst="rect">
              <a:avLst/>
            </a:prstGeom>
            <a:noFill/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69" name="Прямая соединительная линия 68"/>
            <p:cNvCxnSpPr/>
            <p:nvPr/>
          </p:nvCxnSpPr>
          <p:spPr>
            <a:xfrm>
              <a:off x="4089883" y="1749782"/>
              <a:ext cx="4514565" cy="374234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Прямая соединительная линия 70"/>
            <p:cNvCxnSpPr/>
            <p:nvPr/>
          </p:nvCxnSpPr>
          <p:spPr>
            <a:xfrm flipV="1">
              <a:off x="4089883" y="3221356"/>
              <a:ext cx="4514565" cy="45966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Прямоугольник 73"/>
            <p:cNvSpPr/>
            <p:nvPr/>
          </p:nvSpPr>
          <p:spPr>
            <a:xfrm>
              <a:off x="5148064" y="908720"/>
              <a:ext cx="720080" cy="3888432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Ring Imaging Cherenkov</a:t>
              </a:r>
            </a:p>
          </p:txBody>
        </p:sp>
        <p:sp>
          <p:nvSpPr>
            <p:cNvPr id="91" name="Прямоугольник 90"/>
            <p:cNvSpPr/>
            <p:nvPr/>
          </p:nvSpPr>
          <p:spPr>
            <a:xfrm>
              <a:off x="6084168" y="908720"/>
              <a:ext cx="720080" cy="388843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rPr>
                <a:t>Electromagnetic Calorimeter</a:t>
              </a:r>
              <a:endParaRPr lang="ru-RU" sz="2400" dirty="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92" name="Прямоугольник 91"/>
            <p:cNvSpPr/>
            <p:nvPr/>
          </p:nvSpPr>
          <p:spPr>
            <a:xfrm>
              <a:off x="7020272" y="908720"/>
              <a:ext cx="720080" cy="3888432"/>
            </a:xfrm>
            <a:prstGeom prst="rect">
              <a:avLst/>
            </a:prstGeom>
            <a:solidFill>
              <a:srgbClr val="FFC00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rPr>
                <a:t>Hadron Calorimeter</a:t>
              </a:r>
              <a:endParaRPr lang="ru-RU" sz="2400" dirty="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93" name="Прямоугольник 92"/>
            <p:cNvSpPr/>
            <p:nvPr/>
          </p:nvSpPr>
          <p:spPr>
            <a:xfrm>
              <a:off x="7956376" y="908720"/>
              <a:ext cx="720080" cy="3888432"/>
            </a:xfrm>
            <a:prstGeom prst="rect">
              <a:avLst/>
            </a:prstGeom>
            <a:solidFill>
              <a:schemeClr val="accent3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rPr>
                <a:t>Muon Chambers</a:t>
              </a:r>
              <a:endParaRPr lang="ru-RU" sz="2400" dirty="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endParaRPr>
            </a:p>
          </p:txBody>
        </p:sp>
        <p:grpSp>
          <p:nvGrpSpPr>
            <p:cNvPr id="6" name="Группа 5"/>
            <p:cNvGrpSpPr/>
            <p:nvPr/>
          </p:nvGrpSpPr>
          <p:grpSpPr>
            <a:xfrm>
              <a:off x="4283968" y="1195184"/>
              <a:ext cx="432048" cy="3213298"/>
              <a:chOff x="4644008" y="1195184"/>
              <a:chExt cx="432048" cy="3213298"/>
            </a:xfrm>
          </p:grpSpPr>
          <p:cxnSp>
            <p:nvCxnSpPr>
              <p:cNvPr id="46" name="Прямая соединительная линия 45"/>
              <p:cNvCxnSpPr/>
              <p:nvPr/>
            </p:nvCxnSpPr>
            <p:spPr>
              <a:xfrm>
                <a:off x="4644008" y="1195184"/>
                <a:ext cx="0" cy="3213298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Прямая соединительная линия 46"/>
              <p:cNvCxnSpPr/>
              <p:nvPr/>
            </p:nvCxnSpPr>
            <p:spPr>
              <a:xfrm>
                <a:off x="5076056" y="1195184"/>
                <a:ext cx="0" cy="3213298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Прямая соединительная линия 47"/>
              <p:cNvCxnSpPr/>
              <p:nvPr/>
            </p:nvCxnSpPr>
            <p:spPr>
              <a:xfrm>
                <a:off x="4788024" y="1195184"/>
                <a:ext cx="0" cy="3213298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Прямая соединительная линия 48"/>
              <p:cNvCxnSpPr/>
              <p:nvPr/>
            </p:nvCxnSpPr>
            <p:spPr>
              <a:xfrm>
                <a:off x="4932040" y="1195184"/>
                <a:ext cx="0" cy="3213298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2" name="Группа 61"/>
            <p:cNvGrpSpPr/>
            <p:nvPr/>
          </p:nvGrpSpPr>
          <p:grpSpPr>
            <a:xfrm>
              <a:off x="2843808" y="1195184"/>
              <a:ext cx="432048" cy="3213298"/>
              <a:chOff x="4644008" y="1193616"/>
              <a:chExt cx="432048" cy="3213298"/>
            </a:xfrm>
          </p:grpSpPr>
          <p:cxnSp>
            <p:nvCxnSpPr>
              <p:cNvPr id="63" name="Прямая соединительная линия 62"/>
              <p:cNvCxnSpPr/>
              <p:nvPr/>
            </p:nvCxnSpPr>
            <p:spPr>
              <a:xfrm>
                <a:off x="4644008" y="1193616"/>
                <a:ext cx="0" cy="3213298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Прямая соединительная линия 63"/>
              <p:cNvCxnSpPr/>
              <p:nvPr/>
            </p:nvCxnSpPr>
            <p:spPr>
              <a:xfrm>
                <a:off x="5076056" y="1193616"/>
                <a:ext cx="0" cy="3213298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Прямая соединительная линия 64"/>
              <p:cNvCxnSpPr/>
              <p:nvPr/>
            </p:nvCxnSpPr>
            <p:spPr>
              <a:xfrm>
                <a:off x="4788024" y="1193616"/>
                <a:ext cx="0" cy="3213298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Прямая соединительная линия 67"/>
              <p:cNvCxnSpPr/>
              <p:nvPr/>
            </p:nvCxnSpPr>
            <p:spPr>
              <a:xfrm>
                <a:off x="4932040" y="1193616"/>
                <a:ext cx="0" cy="3213298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4" name="Прямая соединительная линия 53"/>
            <p:cNvCxnSpPr/>
            <p:nvPr/>
          </p:nvCxnSpPr>
          <p:spPr>
            <a:xfrm flipV="1">
              <a:off x="971600" y="1753082"/>
              <a:ext cx="2502571" cy="883831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Прямая соединительная линия 57"/>
            <p:cNvCxnSpPr/>
            <p:nvPr/>
          </p:nvCxnSpPr>
          <p:spPr>
            <a:xfrm>
              <a:off x="918497" y="2882377"/>
              <a:ext cx="2555674" cy="790133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Овал 72"/>
            <p:cNvSpPr>
              <a:spLocks noChangeAspect="1"/>
            </p:cNvSpPr>
            <p:nvPr/>
          </p:nvSpPr>
          <p:spPr>
            <a:xfrm>
              <a:off x="2788332" y="1919065"/>
              <a:ext cx="108000" cy="108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5" name="Овал 74"/>
            <p:cNvSpPr>
              <a:spLocks noChangeAspect="1"/>
            </p:cNvSpPr>
            <p:nvPr/>
          </p:nvSpPr>
          <p:spPr>
            <a:xfrm>
              <a:off x="2933886" y="1873304"/>
              <a:ext cx="108000" cy="108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6" name="Овал 75"/>
            <p:cNvSpPr>
              <a:spLocks noChangeAspect="1"/>
            </p:cNvSpPr>
            <p:nvPr/>
          </p:nvSpPr>
          <p:spPr>
            <a:xfrm>
              <a:off x="3075257" y="1819304"/>
              <a:ext cx="108000" cy="108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7" name="Овал 76"/>
            <p:cNvSpPr>
              <a:spLocks noChangeAspect="1"/>
            </p:cNvSpPr>
            <p:nvPr/>
          </p:nvSpPr>
          <p:spPr>
            <a:xfrm>
              <a:off x="3219211" y="1765304"/>
              <a:ext cx="108000" cy="108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8" name="Овал 77"/>
            <p:cNvSpPr>
              <a:spLocks noChangeAspect="1"/>
            </p:cNvSpPr>
            <p:nvPr/>
          </p:nvSpPr>
          <p:spPr>
            <a:xfrm>
              <a:off x="2790427" y="3429000"/>
              <a:ext cx="108000" cy="108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9" name="Овал 78"/>
            <p:cNvSpPr>
              <a:spLocks noChangeAspect="1"/>
            </p:cNvSpPr>
            <p:nvPr/>
          </p:nvSpPr>
          <p:spPr>
            <a:xfrm>
              <a:off x="2930739" y="3472948"/>
              <a:ext cx="108000" cy="108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0" name="Овал 79"/>
            <p:cNvSpPr>
              <a:spLocks noChangeAspect="1"/>
            </p:cNvSpPr>
            <p:nvPr/>
          </p:nvSpPr>
          <p:spPr>
            <a:xfrm>
              <a:off x="3075207" y="3505225"/>
              <a:ext cx="108000" cy="108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1" name="Овал 80"/>
            <p:cNvSpPr>
              <a:spLocks noChangeAspect="1"/>
            </p:cNvSpPr>
            <p:nvPr/>
          </p:nvSpPr>
          <p:spPr>
            <a:xfrm>
              <a:off x="3222308" y="3555024"/>
              <a:ext cx="108000" cy="108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2" name="Овал 81"/>
            <p:cNvSpPr>
              <a:spLocks noChangeAspect="1"/>
            </p:cNvSpPr>
            <p:nvPr/>
          </p:nvSpPr>
          <p:spPr>
            <a:xfrm>
              <a:off x="4231974" y="1722502"/>
              <a:ext cx="108000" cy="108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3" name="Овал 82"/>
            <p:cNvSpPr>
              <a:spLocks noChangeAspect="1"/>
            </p:cNvSpPr>
            <p:nvPr/>
          </p:nvSpPr>
          <p:spPr>
            <a:xfrm>
              <a:off x="4377070" y="1732178"/>
              <a:ext cx="108000" cy="108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4" name="Овал 83"/>
            <p:cNvSpPr>
              <a:spLocks noChangeAspect="1"/>
            </p:cNvSpPr>
            <p:nvPr/>
          </p:nvSpPr>
          <p:spPr>
            <a:xfrm>
              <a:off x="4517983" y="1739054"/>
              <a:ext cx="108000" cy="108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5" name="Овал 84"/>
            <p:cNvSpPr>
              <a:spLocks noChangeAspect="1"/>
            </p:cNvSpPr>
            <p:nvPr/>
          </p:nvSpPr>
          <p:spPr>
            <a:xfrm>
              <a:off x="4662000" y="1753082"/>
              <a:ext cx="108000" cy="108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6" name="Овал 85"/>
            <p:cNvSpPr>
              <a:spLocks noChangeAspect="1"/>
            </p:cNvSpPr>
            <p:nvPr/>
          </p:nvSpPr>
          <p:spPr>
            <a:xfrm>
              <a:off x="4661120" y="3564197"/>
              <a:ext cx="108000" cy="108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7" name="Овал 86"/>
            <p:cNvSpPr>
              <a:spLocks noChangeAspect="1"/>
            </p:cNvSpPr>
            <p:nvPr/>
          </p:nvSpPr>
          <p:spPr>
            <a:xfrm>
              <a:off x="4517983" y="3580948"/>
              <a:ext cx="108000" cy="108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8" name="Овал 87"/>
            <p:cNvSpPr>
              <a:spLocks noChangeAspect="1"/>
            </p:cNvSpPr>
            <p:nvPr/>
          </p:nvSpPr>
          <p:spPr>
            <a:xfrm>
              <a:off x="4371754" y="3591024"/>
              <a:ext cx="108000" cy="108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9" name="Овал 88"/>
            <p:cNvSpPr>
              <a:spLocks noChangeAspect="1"/>
            </p:cNvSpPr>
            <p:nvPr/>
          </p:nvSpPr>
          <p:spPr>
            <a:xfrm>
              <a:off x="4231974" y="3609024"/>
              <a:ext cx="108000" cy="108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631289" y="982133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15" name="Полилиния 14"/>
            <p:cNvSpPr/>
            <p:nvPr/>
          </p:nvSpPr>
          <p:spPr>
            <a:xfrm>
              <a:off x="3421693" y="1722502"/>
              <a:ext cx="722489" cy="45719"/>
            </a:xfrm>
            <a:custGeom>
              <a:avLst/>
              <a:gdLst>
                <a:gd name="connsiteX0" fmla="*/ 0 w 722489"/>
                <a:gd name="connsiteY0" fmla="*/ 101600 h 101600"/>
                <a:gd name="connsiteX1" fmla="*/ 361245 w 722489"/>
                <a:gd name="connsiteY1" fmla="*/ 0 h 101600"/>
                <a:gd name="connsiteX2" fmla="*/ 722489 w 722489"/>
                <a:gd name="connsiteY2" fmla="*/ 101600 h 101600"/>
                <a:gd name="connsiteX3" fmla="*/ 722489 w 722489"/>
                <a:gd name="connsiteY3" fmla="*/ 101600 h 10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2489" h="101600">
                  <a:moveTo>
                    <a:pt x="0" y="101600"/>
                  </a:moveTo>
                  <a:cubicBezTo>
                    <a:pt x="120415" y="50800"/>
                    <a:pt x="240830" y="0"/>
                    <a:pt x="361245" y="0"/>
                  </a:cubicBezTo>
                  <a:cubicBezTo>
                    <a:pt x="481660" y="0"/>
                    <a:pt x="722489" y="101600"/>
                    <a:pt x="722489" y="101600"/>
                  </a:cubicBezTo>
                  <a:lnTo>
                    <a:pt x="722489" y="101600"/>
                  </a:lnTo>
                </a:path>
              </a:pathLst>
            </a:cu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олилиния 15"/>
            <p:cNvSpPr/>
            <p:nvPr/>
          </p:nvSpPr>
          <p:spPr>
            <a:xfrm>
              <a:off x="3440058" y="3658156"/>
              <a:ext cx="717889" cy="45719"/>
            </a:xfrm>
            <a:custGeom>
              <a:avLst/>
              <a:gdLst>
                <a:gd name="connsiteX0" fmla="*/ 0 w 717889"/>
                <a:gd name="connsiteY0" fmla="*/ 0 h 79548"/>
                <a:gd name="connsiteX1" fmla="*/ 293511 w 717889"/>
                <a:gd name="connsiteY1" fmla="*/ 79022 h 79548"/>
                <a:gd name="connsiteX2" fmla="*/ 688622 w 717889"/>
                <a:gd name="connsiteY2" fmla="*/ 33867 h 79548"/>
                <a:gd name="connsiteX3" fmla="*/ 688622 w 717889"/>
                <a:gd name="connsiteY3" fmla="*/ 22578 h 79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17889" h="79548">
                  <a:moveTo>
                    <a:pt x="0" y="0"/>
                  </a:moveTo>
                  <a:cubicBezTo>
                    <a:pt x="89370" y="36688"/>
                    <a:pt x="178741" y="73377"/>
                    <a:pt x="293511" y="79022"/>
                  </a:cubicBezTo>
                  <a:cubicBezTo>
                    <a:pt x="408281" y="84667"/>
                    <a:pt x="622770" y="43274"/>
                    <a:pt x="688622" y="33867"/>
                  </a:cubicBezTo>
                  <a:cubicBezTo>
                    <a:pt x="754474" y="24460"/>
                    <a:pt x="688622" y="22578"/>
                    <a:pt x="688622" y="22578"/>
                  </a:cubicBezTo>
                </a:path>
              </a:pathLst>
            </a:cu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94" name="TextBox 93"/>
          <p:cNvSpPr txBox="1"/>
          <p:nvPr/>
        </p:nvSpPr>
        <p:spPr>
          <a:xfrm>
            <a:off x="5418620" y="4954774"/>
            <a:ext cx="28977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Myriad Pro" charset="0"/>
                <a:ea typeface="Myriad Pro" charset="0"/>
                <a:cs typeface="Myriad Pro" charset="0"/>
              </a:rPr>
              <a:t>Energy and particle </a:t>
            </a:r>
            <a:r>
              <a:rPr lang="en-US" sz="2400">
                <a:latin typeface="Myriad Pro" charset="0"/>
                <a:ea typeface="Myriad Pro" charset="0"/>
                <a:cs typeface="Myriad Pro" charset="0"/>
              </a:rPr>
              <a:t>type estimation</a:t>
            </a:r>
            <a:endParaRPr lang="ru-RU" sz="2400" dirty="0">
              <a:latin typeface="Myriad Pro" charset="0"/>
              <a:ea typeface="Myriad Pro" charset="0"/>
              <a:cs typeface="Myriad Pro" charset="0"/>
            </a:endParaRPr>
          </a:p>
        </p:txBody>
      </p:sp>
      <p:sp>
        <p:nvSpPr>
          <p:cNvPr id="72" name="Дуга 71"/>
          <p:cNvSpPr/>
          <p:nvPr/>
        </p:nvSpPr>
        <p:spPr>
          <a:xfrm rot="2492327">
            <a:off x="759307" y="2466777"/>
            <a:ext cx="566757" cy="566757"/>
          </a:xfrm>
          <a:prstGeom prst="arc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5" name="Овал 94"/>
          <p:cNvSpPr>
            <a:spLocks noChangeAspect="1"/>
          </p:cNvSpPr>
          <p:nvPr/>
        </p:nvSpPr>
        <p:spPr>
          <a:xfrm>
            <a:off x="598548" y="2519505"/>
            <a:ext cx="461304" cy="461305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6" name="Овал 95"/>
          <p:cNvSpPr>
            <a:spLocks noChangeAspect="1"/>
          </p:cNvSpPr>
          <p:nvPr/>
        </p:nvSpPr>
        <p:spPr>
          <a:xfrm>
            <a:off x="1868104" y="2150880"/>
            <a:ext cx="288000" cy="288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7" name="Овал 96"/>
          <p:cNvSpPr>
            <a:spLocks noChangeAspect="1"/>
          </p:cNvSpPr>
          <p:nvPr/>
        </p:nvSpPr>
        <p:spPr>
          <a:xfrm>
            <a:off x="1865160" y="3068960"/>
            <a:ext cx="288000" cy="2880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8" name="Изображение 9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658" y="3134545"/>
            <a:ext cx="368300" cy="254000"/>
          </a:xfrm>
          <a:prstGeom prst="rect">
            <a:avLst/>
          </a:prstGeom>
        </p:spPr>
      </p:pic>
      <p:pic>
        <p:nvPicPr>
          <p:cNvPr id="99" name="Изображение 9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8080" y="1601521"/>
            <a:ext cx="469900" cy="419100"/>
          </a:xfrm>
          <a:prstGeom prst="rect">
            <a:avLst/>
          </a:prstGeom>
        </p:spPr>
      </p:pic>
      <p:pic>
        <p:nvPicPr>
          <p:cNvPr id="100" name="Изображение 9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4210" y="3482960"/>
            <a:ext cx="469900" cy="419100"/>
          </a:xfrm>
          <a:prstGeom prst="rect">
            <a:avLst/>
          </a:prstGeom>
        </p:spPr>
      </p:pic>
      <p:pic>
        <p:nvPicPr>
          <p:cNvPr id="101" name="Изображение 10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7727" y="2679501"/>
            <a:ext cx="203200" cy="16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68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7" name="applause.wav"/>
          </p:stSnd>
        </p:sndAc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 anchor="t">
            <a:normAutofit/>
          </a:bodyPr>
          <a:lstStyle/>
          <a:p>
            <a:pPr algn="l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  <a:cs typeface="Times New Roman" pitchFamily="18" charset="0"/>
              </a:rPr>
              <a:t>Overview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Myriad Pro" pitchFamily="34" charset="0"/>
              <a:cs typeface="Times New Roman" pitchFamily="18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1491860" y="620688"/>
            <a:ext cx="6537514" cy="5734217"/>
            <a:chOff x="1907704" y="1480616"/>
            <a:chExt cx="5330766" cy="4731455"/>
          </a:xfrm>
        </p:grpSpPr>
        <p:pic>
          <p:nvPicPr>
            <p:cNvPr id="8" name="Изображение 7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7704" y="1480616"/>
              <a:ext cx="5330766" cy="454067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664875" y="5996210"/>
              <a:ext cx="3744416" cy="2158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latin typeface="Myriad Pro" charset="0"/>
                  <a:ea typeface="Myriad Pro" charset="0"/>
                  <a:cs typeface="Myriad Pro" charset="0"/>
                </a:rPr>
                <a:t>Lippmann / https://</a:t>
              </a:r>
              <a:r>
                <a:rPr lang="en-US" sz="1100" dirty="0" err="1">
                  <a:latin typeface="Myriad Pro" charset="0"/>
                  <a:ea typeface="Myriad Pro" charset="0"/>
                  <a:cs typeface="Myriad Pro" charset="0"/>
                </a:rPr>
                <a:t>inspirehep.net</a:t>
              </a:r>
              <a:r>
                <a:rPr lang="en-US" sz="1100" dirty="0">
                  <a:latin typeface="Myriad Pro" charset="0"/>
                  <a:ea typeface="Myriad Pro" charset="0"/>
                  <a:cs typeface="Myriad Pro" charset="0"/>
                </a:rPr>
                <a:t>/record/884672/plots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73112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4" name="applause.wav"/>
          </p:stSnd>
        </p:sndAc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 anchor="t">
            <a:normAutofit/>
          </a:bodyPr>
          <a:lstStyle/>
          <a:p>
            <a:pPr algn="l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  <a:cs typeface="Times New Roman" pitchFamily="18" charset="0"/>
              </a:rPr>
              <a:t>Problem statement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Myriad Pro" pitchFamily="34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828000" y="907200"/>
                <a:ext cx="8064480" cy="56630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sz="2400" dirty="0">
                    <a:latin typeface="Myriad Pro" charset="0"/>
                    <a:ea typeface="Myriad Pro" charset="0"/>
                    <a:cs typeface="Myriad Pro" charset="0"/>
                  </a:rPr>
                  <a:t>The goal of the </a:t>
                </a:r>
                <a:r>
                  <a:rPr lang="en-US" sz="2400" b="1" dirty="0">
                    <a:latin typeface="Myriad Pro" charset="0"/>
                    <a:ea typeface="Myriad Pro" charset="0"/>
                    <a:cs typeface="Myriad Pro" charset="0"/>
                  </a:rPr>
                  <a:t>particle identification </a:t>
                </a:r>
                <a:r>
                  <a:rPr lang="en-US" sz="2400" dirty="0">
                    <a:latin typeface="Myriad Pro" charset="0"/>
                    <a:ea typeface="Myriad Pro" charset="0"/>
                    <a:cs typeface="Myriad Pro" charset="0"/>
                  </a:rPr>
                  <a:t>(</a:t>
                </a:r>
                <a:r>
                  <a:rPr lang="en-US" sz="2400" b="1" dirty="0">
                    <a:latin typeface="Myriad Pro" charset="0"/>
                    <a:ea typeface="Myriad Pro" charset="0"/>
                    <a:cs typeface="Myriad Pro" charset="0"/>
                  </a:rPr>
                  <a:t>PID</a:t>
                </a:r>
                <a:r>
                  <a:rPr lang="en-US" sz="2400" dirty="0">
                    <a:latin typeface="Myriad Pro" charset="0"/>
                    <a:ea typeface="Myriad Pro" charset="0"/>
                    <a:cs typeface="Myriad Pro" charset="0"/>
                  </a:rPr>
                  <a:t>) is to identify </a:t>
                </a:r>
                <a:r>
                  <a:rPr lang="ru-RU" sz="2400" dirty="0">
                    <a:latin typeface="Myriad Pro" charset="0"/>
                    <a:ea typeface="Myriad Pro" charset="0"/>
                    <a:cs typeface="Myriad Pro" charset="0"/>
                  </a:rPr>
                  <a:t>               </a:t>
                </a:r>
                <a:r>
                  <a:rPr lang="en-US" sz="2400" dirty="0">
                    <a:latin typeface="Myriad Pro" charset="0"/>
                    <a:ea typeface="Myriad Pro" charset="0"/>
                    <a:cs typeface="Myriad Pro" charset="0"/>
                  </a:rPr>
                  <a:t>a type of a particle associated with a track using responses from different </a:t>
                </a:r>
                <a:r>
                  <a:rPr lang="en-US" sz="2400" dirty="0" err="1">
                    <a:latin typeface="Myriad Pro" charset="0"/>
                    <a:ea typeface="Myriad Pro" charset="0"/>
                    <a:cs typeface="Myriad Pro" charset="0"/>
                  </a:rPr>
                  <a:t>subdetectors</a:t>
                </a:r>
                <a:r>
                  <a:rPr lang="en-US" sz="2400" dirty="0">
                    <a:latin typeface="Myriad Pro" charset="0"/>
                    <a:ea typeface="Myriad Pro" charset="0"/>
                    <a:cs typeface="Myriad Pro" charset="0"/>
                  </a:rPr>
                  <a:t>.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sz="2400" dirty="0">
                    <a:latin typeface="Myriad Pro" charset="0"/>
                    <a:ea typeface="Myriad Pro" charset="0"/>
                    <a:cs typeface="Myriad Pro" charset="0"/>
                  </a:rPr>
                  <a:t>There are 5 particle types: Electron (</a:t>
                </a:r>
                <a:r>
                  <a:rPr lang="ru-RU" sz="2400" dirty="0">
                    <a:latin typeface="Myriad Pro" charset="0"/>
                    <a:ea typeface="Myriad Pro" charset="0"/>
                    <a:cs typeface="Myriad Pro" charset="0"/>
                  </a:rPr>
                  <a:t>   </a:t>
                </a:r>
                <a:r>
                  <a:rPr lang="en-US" sz="2400" dirty="0">
                    <a:latin typeface="Myriad Pro" charset="0"/>
                    <a:ea typeface="Myriad Pro" charset="0"/>
                    <a:cs typeface="Myriad Pro" charset="0"/>
                  </a:rPr>
                  <a:t>), Proton (</a:t>
                </a:r>
                <a14:m>
                  <m:oMath xmlns:m="http://schemas.openxmlformats.org/officeDocument/2006/math">
                    <m:r>
                      <a:rPr lang="ru-RU" sz="2400" b="0" i="1" smtClean="0">
                        <a:latin typeface="Cambria Math" charset="0"/>
                        <a:ea typeface="Myriad Pro" charset="0"/>
                        <a:cs typeface="Myriad Pro" charset="0"/>
                      </a:rPr>
                      <m:t>    </m:t>
                    </m:r>
                  </m:oMath>
                </a14:m>
                <a:r>
                  <a:rPr lang="en-US" sz="2400" dirty="0">
                    <a:latin typeface="Myriad Pro" charset="0"/>
                    <a:ea typeface="Myriad Pro" charset="0"/>
                    <a:cs typeface="Myriad Pro" charset="0"/>
                  </a:rPr>
                  <a:t>) ,Kaon (</a:t>
                </a:r>
                <a:r>
                  <a:rPr lang="ru-RU" sz="2400" dirty="0">
                    <a:latin typeface="Myriad Pro" charset="0"/>
                    <a:ea typeface="Myriad Pro" charset="0"/>
                    <a:cs typeface="Myriad Pro" charset="0"/>
                  </a:rPr>
                  <a:t> </a:t>
                </a:r>
                <a14:m>
                  <m:oMath xmlns:m="http://schemas.openxmlformats.org/officeDocument/2006/math">
                    <m:r>
                      <a:rPr lang="ru-RU" sz="2400" b="0" i="1" smtClean="0">
                        <a:latin typeface="Cambria Math" charset="0"/>
                        <a:ea typeface="Myriad Pro" charset="0"/>
                        <a:cs typeface="Myriad Pro" charset="0"/>
                      </a:rPr>
                      <m:t>    </m:t>
                    </m:r>
                  </m:oMath>
                </a14:m>
                <a:r>
                  <a:rPr lang="en-US" sz="2400" dirty="0">
                    <a:latin typeface="Myriad Pro" charset="0"/>
                    <a:ea typeface="Myriad Pro" charset="0"/>
                    <a:cs typeface="Myriad Pro" charset="0"/>
                  </a:rPr>
                  <a:t>), 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sz="2400" dirty="0">
                    <a:latin typeface="Myriad Pro" charset="0"/>
                    <a:ea typeface="Myriad Pro" charset="0"/>
                    <a:cs typeface="Myriad Pro" charset="0"/>
                  </a:rPr>
                  <a:t>Pion (</a:t>
                </a:r>
                <a:r>
                  <a:rPr lang="ru-RU" sz="2400" dirty="0">
                    <a:latin typeface="Myriad Pro" charset="0"/>
                    <a:ea typeface="Myriad Pro" charset="0"/>
                    <a:cs typeface="Myriad Pro" charset="0"/>
                  </a:rPr>
                  <a:t>   </a:t>
                </a:r>
                <a:r>
                  <a:rPr lang="en-US" sz="2400" dirty="0">
                    <a:latin typeface="Myriad Pro" charset="0"/>
                    <a:ea typeface="Myriad Pro" charset="0"/>
                    <a:cs typeface="Myriad Pro" charset="0"/>
                  </a:rPr>
                  <a:t>), </a:t>
                </a:r>
                <a:r>
                  <a:rPr lang="en-US" sz="2400" dirty="0" err="1">
                    <a:latin typeface="Myriad Pro" charset="0"/>
                    <a:ea typeface="Myriad Pro" charset="0"/>
                    <a:cs typeface="Myriad Pro" charset="0"/>
                  </a:rPr>
                  <a:t>Muon</a:t>
                </a:r>
                <a:r>
                  <a:rPr lang="en-US" sz="2400" dirty="0">
                    <a:latin typeface="Myriad Pro" charset="0"/>
                    <a:ea typeface="Myriad Pro" charset="0"/>
                    <a:cs typeface="Myriad Pro" charset="0"/>
                  </a:rPr>
                  <a:t> (</a:t>
                </a:r>
                <a:r>
                  <a:rPr lang="ru-RU" sz="2400" dirty="0">
                    <a:latin typeface="Myriad Pro" charset="0"/>
                    <a:ea typeface="Myriad Pro" charset="0"/>
                    <a:cs typeface="Myriad Pro" charset="0"/>
                  </a:rPr>
                  <a:t>    </a:t>
                </a:r>
                <a:r>
                  <a:rPr lang="en-US" sz="2400" dirty="0">
                    <a:latin typeface="Myriad Pro" charset="0"/>
                    <a:ea typeface="Myriad Pro" charset="0"/>
                    <a:cs typeface="Myriad Pro" charset="0"/>
                  </a:rPr>
                  <a:t>)</a:t>
                </a:r>
                <a:r>
                  <a:rPr lang="ru-RU" sz="2400" dirty="0">
                    <a:latin typeface="Myriad Pro" charset="0"/>
                    <a:ea typeface="Myriad Pro" charset="0"/>
                    <a:cs typeface="Myriad Pro" charset="0"/>
                  </a:rPr>
                  <a:t>.</a:t>
                </a:r>
                <a:endParaRPr lang="en-US" sz="2400" dirty="0">
                  <a:latin typeface="Myriad Pro" charset="0"/>
                  <a:ea typeface="Myriad Pro" charset="0"/>
                  <a:cs typeface="Myriad Pro" charset="0"/>
                </a:endParaRPr>
              </a:p>
              <a:p>
                <a:pPr marL="342900" indent="-342900">
                  <a:spcAft>
                    <a:spcPts val="600"/>
                  </a:spcAft>
                  <a:buFont typeface="Arial" charset="0"/>
                  <a:buChar char="•"/>
                </a:pPr>
                <a:endParaRPr lang="en-US" sz="2400" dirty="0">
                  <a:latin typeface="Myriad Pro" charset="0"/>
                  <a:ea typeface="Myriad Pro" charset="0"/>
                  <a:cs typeface="Myriad Pro" charset="0"/>
                </a:endParaRPr>
              </a:p>
              <a:p>
                <a:pPr>
                  <a:spcAft>
                    <a:spcPts val="600"/>
                  </a:spcAft>
                </a:pPr>
                <a:r>
                  <a:rPr lang="en-US" sz="2400" dirty="0">
                    <a:latin typeface="Myriad Pro" charset="0"/>
                    <a:ea typeface="Myriad Pro" charset="0"/>
                    <a:cs typeface="Myriad Pro" charset="0"/>
                  </a:rPr>
                  <a:t>Subdetectors:</a:t>
                </a:r>
              </a:p>
              <a:p>
                <a:pPr marL="342900" indent="-342900">
                  <a:spcAft>
                    <a:spcPts val="600"/>
                  </a:spcAft>
                  <a:buFont typeface="Arial" charset="0"/>
                  <a:buChar char="•"/>
                </a:pPr>
                <a:r>
                  <a:rPr lang="en-US" sz="2400" dirty="0">
                    <a:latin typeface="Myriad Pro" charset="0"/>
                    <a:ea typeface="Myriad Pro" charset="0"/>
                    <a:cs typeface="Myriad Pro" charset="0"/>
                  </a:rPr>
                  <a:t>Tracking system</a:t>
                </a:r>
              </a:p>
              <a:p>
                <a:pPr marL="342900" indent="-342900">
                  <a:spcAft>
                    <a:spcPts val="600"/>
                  </a:spcAft>
                  <a:buFont typeface="Arial" charset="0"/>
                  <a:buChar char="•"/>
                </a:pPr>
                <a:r>
                  <a:rPr lang="en-US" sz="2400" dirty="0">
                    <a:latin typeface="Myriad Pro" charset="0"/>
                    <a:ea typeface="Myriad Pro" charset="0"/>
                    <a:cs typeface="Myriad Pro" charset="0"/>
                  </a:rPr>
                  <a:t>Ring Imaging Cherenkov detector (RICH)</a:t>
                </a:r>
              </a:p>
              <a:p>
                <a:pPr marL="342900" indent="-342900">
                  <a:spcAft>
                    <a:spcPts val="600"/>
                  </a:spcAft>
                  <a:buFont typeface="Arial" charset="0"/>
                  <a:buChar char="•"/>
                </a:pPr>
                <a:r>
                  <a:rPr lang="en-US" sz="2400" dirty="0">
                    <a:latin typeface="Myriad Pro" charset="0"/>
                    <a:ea typeface="Myriad Pro" charset="0"/>
                    <a:cs typeface="Myriad Pro" charset="0"/>
                  </a:rPr>
                  <a:t>Electromagnetic calorimeter (ECAL)</a:t>
                </a:r>
              </a:p>
              <a:p>
                <a:pPr marL="342900" indent="-342900">
                  <a:spcAft>
                    <a:spcPts val="600"/>
                  </a:spcAft>
                  <a:buFont typeface="Arial" charset="0"/>
                  <a:buChar char="•"/>
                </a:pPr>
                <a:r>
                  <a:rPr lang="en-US" sz="2400" dirty="0">
                    <a:latin typeface="Myriad Pro" charset="0"/>
                    <a:ea typeface="Myriad Pro" charset="0"/>
                    <a:cs typeface="Myriad Pro" charset="0"/>
                  </a:rPr>
                  <a:t>Hadron calorimeter (HCAL)</a:t>
                </a:r>
              </a:p>
              <a:p>
                <a:pPr marL="342900" indent="-342900">
                  <a:spcAft>
                    <a:spcPts val="600"/>
                  </a:spcAft>
                  <a:buFont typeface="Arial" charset="0"/>
                  <a:buChar char="•"/>
                </a:pPr>
                <a:r>
                  <a:rPr lang="en-US" sz="2400" dirty="0">
                    <a:latin typeface="Myriad Pro" charset="0"/>
                    <a:ea typeface="Myriad Pro" charset="0"/>
                    <a:cs typeface="Myriad Pro" charset="0"/>
                  </a:rPr>
                  <a:t>Muon Chambers</a:t>
                </a:r>
                <a:endParaRPr lang="ru-RU" sz="2400" dirty="0">
                  <a:latin typeface="Myriad Pro" charset="0"/>
                  <a:ea typeface="Myriad Pro" charset="0"/>
                  <a:cs typeface="Myriad Pro" charset="0"/>
                </a:endParaRPr>
              </a:p>
              <a:p>
                <a:pPr marL="342900" indent="-342900">
                  <a:spcAft>
                    <a:spcPts val="600"/>
                  </a:spcAft>
                  <a:buFont typeface="Arial" charset="0"/>
                  <a:buChar char="•"/>
                </a:pPr>
                <a:endParaRPr lang="ru-RU" sz="2400" dirty="0">
                  <a:latin typeface="Myriad Pro" charset="0"/>
                  <a:ea typeface="Myriad Pro" charset="0"/>
                  <a:cs typeface="Myriad Pro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000" y="907200"/>
                <a:ext cx="8064480" cy="5663089"/>
              </a:xfrm>
              <a:prstGeom prst="rect">
                <a:avLst/>
              </a:prstGeom>
              <a:blipFill rotWithShape="0">
                <a:blip r:embed="rId3"/>
                <a:stretch>
                  <a:fillRect l="-1209" t="-86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4000" y="2250000"/>
            <a:ext cx="152400" cy="16510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6256" y="2247412"/>
            <a:ext cx="190500" cy="241300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2400" y="2161100"/>
            <a:ext cx="304800" cy="254000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2496" y="2682000"/>
            <a:ext cx="203200" cy="165100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87824" y="2665250"/>
            <a:ext cx="203200" cy="24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442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9" name="applause.wav"/>
          </p:stSnd>
        </p:sndAc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 anchor="t">
            <a:normAutofit/>
          </a:bodyPr>
          <a:lstStyle/>
          <a:p>
            <a:pPr algn="l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  <a:cs typeface="Times New Roman" pitchFamily="18" charset="0"/>
              </a:rPr>
              <a:t>General idea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Myriad Pro" pitchFamily="34" charset="0"/>
              <a:cs typeface="Times New Roman" pitchFamily="18" charset="0"/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915439" y="1677576"/>
            <a:ext cx="7977041" cy="4631744"/>
            <a:chOff x="454106" y="1340769"/>
            <a:chExt cx="7977041" cy="4631744"/>
          </a:xfrm>
        </p:grpSpPr>
        <p:pic>
          <p:nvPicPr>
            <p:cNvPr id="8" name="Изображение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2256128" y="1050915"/>
              <a:ext cx="4631744" cy="521145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54106" y="5013176"/>
              <a:ext cx="151216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Myriad Pro" charset="0"/>
                  <a:ea typeface="Myriad Pro" charset="0"/>
                  <a:cs typeface="Myriad Pro" charset="0"/>
                </a:rPr>
                <a:t>Tracking System</a:t>
              </a:r>
              <a:endParaRPr lang="ru-RU" sz="2400" dirty="0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67544" y="3822139"/>
              <a:ext cx="151216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Myriad Pro" charset="0"/>
                  <a:ea typeface="Myriad Pro" charset="0"/>
                  <a:cs typeface="Myriad Pro" charset="0"/>
                </a:rPr>
                <a:t>ECAL &amp; HCAL</a:t>
              </a:r>
              <a:endParaRPr lang="ru-RU" sz="2400" dirty="0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4106" y="2785561"/>
              <a:ext cx="15121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latin typeface="Myriad Pro" charset="0"/>
                  <a:ea typeface="Myriad Pro" charset="0"/>
                  <a:cs typeface="Myriad Pro" charset="0"/>
                </a:rPr>
                <a:t>RICH</a:t>
              </a:r>
              <a:endParaRPr lang="ru-RU" sz="2400" dirty="0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67544" y="1517362"/>
              <a:ext cx="151216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latin typeface="Myriad Pro" charset="0"/>
                  <a:ea typeface="Myriad Pro" charset="0"/>
                  <a:cs typeface="Myriad Pro" charset="0"/>
                </a:rPr>
                <a:t>Muon Chambers</a:t>
              </a:r>
              <a:endParaRPr lang="ru-RU" sz="2400" dirty="0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918979" y="1959223"/>
              <a:ext cx="15121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latin typeface="Myriad Pro" charset="0"/>
                  <a:ea typeface="Myriad Pro" charset="0"/>
                  <a:cs typeface="Myriad Pro" charset="0"/>
                </a:rPr>
                <a:t>Ghost</a:t>
              </a:r>
              <a:endParaRPr lang="ru-RU" sz="2400" dirty="0">
                <a:latin typeface="Myriad Pro" charset="0"/>
                <a:ea typeface="Myriad Pro" charset="0"/>
                <a:cs typeface="Myriad Pro" charset="0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828000" y="907200"/>
            <a:ext cx="82084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Myriad Pro" charset="0"/>
                <a:ea typeface="Myriad Pro" charset="0"/>
                <a:cs typeface="Myriad Pro" charset="0"/>
              </a:rPr>
              <a:t>Particle identification </a:t>
            </a:r>
            <a:r>
              <a:rPr lang="en-US" sz="2400">
                <a:latin typeface="Myriad Pro" charset="0"/>
                <a:ea typeface="Myriad Pro" charset="0"/>
                <a:cs typeface="Myriad Pro" charset="0"/>
              </a:rPr>
              <a:t>is multiclass problem in machine learning:</a:t>
            </a:r>
            <a:endParaRPr lang="ru-RU" sz="2400" dirty="0">
              <a:latin typeface="Myriad Pro" charset="0"/>
              <a:ea typeface="Myriad Pro" charset="0"/>
              <a:cs typeface="Myriad Pro" charset="0"/>
            </a:endParaRPr>
          </a:p>
        </p:txBody>
      </p:sp>
      <p:pic>
        <p:nvPicPr>
          <p:cNvPr id="21" name="Изображение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7745" y="5385558"/>
            <a:ext cx="152400" cy="165100"/>
          </a:xfrm>
          <a:prstGeom prst="rect">
            <a:avLst/>
          </a:prstGeom>
        </p:spPr>
      </p:pic>
      <p:pic>
        <p:nvPicPr>
          <p:cNvPr id="22" name="Изображение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2345" y="4754681"/>
            <a:ext cx="190500" cy="241300"/>
          </a:xfrm>
          <a:prstGeom prst="rect">
            <a:avLst/>
          </a:prstGeom>
        </p:spPr>
      </p:pic>
      <p:pic>
        <p:nvPicPr>
          <p:cNvPr id="23" name="Изображение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5249" y="3556427"/>
            <a:ext cx="304800" cy="254000"/>
          </a:xfrm>
          <a:prstGeom prst="rect">
            <a:avLst/>
          </a:prstGeom>
        </p:spPr>
      </p:pic>
      <p:pic>
        <p:nvPicPr>
          <p:cNvPr id="24" name="Изображение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2345" y="4200004"/>
            <a:ext cx="203200" cy="165100"/>
          </a:xfrm>
          <a:prstGeom prst="rect">
            <a:avLst/>
          </a:prstGeom>
        </p:spPr>
      </p:pic>
      <p:pic>
        <p:nvPicPr>
          <p:cNvPr id="25" name="Изображение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6049" y="3014200"/>
            <a:ext cx="203200" cy="24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98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9" name="applause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55" y="69319"/>
            <a:ext cx="8229600" cy="729020"/>
          </a:xfrm>
        </p:spPr>
        <p:txBody>
          <a:bodyPr/>
          <a:lstStyle/>
          <a:p>
            <a:pPr algn="l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  <a:cs typeface="Times New Roman" pitchFamily="18" charset="0"/>
              </a:rPr>
              <a:t>Quick self-intro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Myriad Pro" pitchFamily="34" charset="0"/>
              <a:cs typeface="Times New Roman" pitchFamily="18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Andrey Ustyuzhanin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C03D3-FA44-40EC-9A21-1FC4FEA3E22E}" type="slidenum">
              <a:rPr lang="ru-RU" smtClean="0"/>
              <a:t>2</a:t>
            </a:fld>
            <a:endParaRPr lang="ru-RU"/>
          </a:p>
        </p:txBody>
      </p:sp>
      <p:sp>
        <p:nvSpPr>
          <p:cNvPr id="6" name="Объект 6"/>
          <p:cNvSpPr>
            <a:spLocks noGrp="1"/>
          </p:cNvSpPr>
          <p:nvPr>
            <p:ph idx="1"/>
          </p:nvPr>
        </p:nvSpPr>
        <p:spPr>
          <a:xfrm>
            <a:off x="-25648" y="1268760"/>
            <a:ext cx="6876256" cy="5270152"/>
          </a:xfrm>
        </p:spPr>
        <p:txBody>
          <a:bodyPr>
            <a:noAutofit/>
          </a:bodyPr>
          <a:lstStyle/>
          <a:p>
            <a:pPr lvl="1"/>
            <a:r>
              <a:rPr lang="en-US" sz="2400" dirty="0"/>
              <a:t>Head of LHCb Yandex School of Data Analysis (YSDA) team</a:t>
            </a:r>
          </a:p>
          <a:p>
            <a:pPr lvl="1"/>
            <a:r>
              <a:rPr lang="en-US" sz="2400" dirty="0"/>
              <a:t>Head of Laboratory </a:t>
            </a:r>
            <a:r>
              <a:rPr lang="en-US" sz="2400" dirty="0">
                <a:hlinkClick r:id="rId3"/>
              </a:rPr>
              <a:t>(link)</a:t>
            </a:r>
            <a:r>
              <a:rPr lang="en-US" sz="2400" dirty="0"/>
              <a:t> of methods for Big Data Analysis at Higher School of Economics</a:t>
            </a:r>
          </a:p>
          <a:p>
            <a:pPr lvl="2">
              <a:spcBef>
                <a:spcPts val="188"/>
              </a:spcBef>
              <a:spcAft>
                <a:spcPts val="188"/>
              </a:spcAft>
            </a:pPr>
            <a:r>
              <a:rPr lang="en-US" dirty="0"/>
              <a:t>Applications of Machine Learning to </a:t>
            </a:r>
            <a:r>
              <a:rPr lang="en-US" b="1" dirty="0"/>
              <a:t>natural science challenges</a:t>
            </a:r>
          </a:p>
          <a:p>
            <a:pPr lvl="1"/>
            <a:r>
              <a:rPr lang="en-US" sz="2400" dirty="0"/>
              <a:t>Co-organizer of ML for HEP challenges: </a:t>
            </a:r>
            <a:r>
              <a:rPr lang="en-US" sz="2400" dirty="0" err="1"/>
              <a:t>Flavours</a:t>
            </a:r>
            <a:r>
              <a:rPr lang="en-US" sz="2400" dirty="0"/>
              <a:t> of Physics Kaggle competitions (2015), </a:t>
            </a:r>
            <a:r>
              <a:rPr lang="en-US" sz="2400" dirty="0" err="1"/>
              <a:t>TrackML</a:t>
            </a:r>
            <a:r>
              <a:rPr lang="en-US" sz="2400" dirty="0"/>
              <a:t> (2018)</a:t>
            </a:r>
          </a:p>
          <a:p>
            <a:pPr lvl="1"/>
            <a:r>
              <a:rPr lang="en-US" sz="2400" dirty="0"/>
              <a:t>Education activities (MLHEP, ML at ICL, </a:t>
            </a:r>
            <a:r>
              <a:rPr lang="en-US" sz="2400" dirty="0" err="1"/>
              <a:t>ClermonFerrand</a:t>
            </a:r>
            <a:r>
              <a:rPr lang="en-US" sz="2400" dirty="0"/>
              <a:t>,  URL Barcelona, Coursera)</a:t>
            </a:r>
          </a:p>
          <a:p>
            <a:pPr lvl="1"/>
            <a:endParaRPr lang="en-US" sz="2400" dirty="0"/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434" y="2547862"/>
            <a:ext cx="2338540" cy="2290912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062" y="1559294"/>
            <a:ext cx="863938" cy="590138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9250" y="1804621"/>
            <a:ext cx="766509" cy="102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32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7" name="applause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 anchor="t">
            <a:normAutofit/>
          </a:bodyPr>
          <a:lstStyle/>
          <a:p>
            <a:pPr algn="l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  <a:cs typeface="Times New Roman" pitchFamily="18" charset="0"/>
              </a:rPr>
              <a:t>Tracking system features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Myriad Pro" pitchFamily="34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8000" y="907200"/>
            <a:ext cx="72003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dirty="0">
                <a:latin typeface="Myriad Pro" charset="0"/>
                <a:ea typeface="Myriad Pro" charset="0"/>
                <a:cs typeface="Myriad Pro" charset="0"/>
              </a:rPr>
              <a:t>Particle momentum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>
                <a:latin typeface="Myriad Pro" charset="0"/>
                <a:ea typeface="Myriad Pro" charset="0"/>
                <a:cs typeface="Myriad Pro" charset="0"/>
              </a:rPr>
              <a:t>Particle charge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>
                <a:latin typeface="Myriad Pro" charset="0"/>
                <a:ea typeface="Myriad Pro" charset="0"/>
                <a:cs typeface="Myriad Pro" charset="0"/>
              </a:rPr>
              <a:t>Track parameters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>
                <a:latin typeface="Myriad Pro" charset="0"/>
                <a:ea typeface="Myriad Pro" charset="0"/>
                <a:cs typeface="Myriad Pro" charset="0"/>
              </a:rPr>
              <a:t>Quality of track fit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>
                <a:latin typeface="Myriad Pro" charset="0"/>
                <a:ea typeface="Myriad Pro" charset="0"/>
                <a:cs typeface="Myriad Pro" charset="0"/>
              </a:rPr>
              <a:t>Number of track hits</a:t>
            </a:r>
          </a:p>
          <a:p>
            <a:pPr marL="342900" indent="-342900">
              <a:buFont typeface="Arial" charset="0"/>
              <a:buChar char="•"/>
            </a:pPr>
            <a:r>
              <a:rPr lang="is-IS" sz="2400" dirty="0">
                <a:latin typeface="Myriad Pro" charset="0"/>
                <a:ea typeface="Myriad Pro" charset="0"/>
                <a:cs typeface="Myriad Pro" charset="0"/>
              </a:rPr>
              <a:t>…</a:t>
            </a:r>
            <a:endParaRPr lang="ru-RU" sz="2400" dirty="0">
              <a:latin typeface="Myriad Pro" charset="0"/>
              <a:ea typeface="Myriad Pro" charset="0"/>
              <a:cs typeface="Myriad Pro" charset="0"/>
            </a:endParaRPr>
          </a:p>
        </p:txBody>
      </p:sp>
      <p:grpSp>
        <p:nvGrpSpPr>
          <p:cNvPr id="43" name="Группа 42"/>
          <p:cNvGrpSpPr/>
          <p:nvPr/>
        </p:nvGrpSpPr>
        <p:grpSpPr>
          <a:xfrm>
            <a:off x="1383063" y="2956954"/>
            <a:ext cx="6666799" cy="3152960"/>
            <a:chOff x="598548" y="764584"/>
            <a:chExt cx="8221924" cy="3888432"/>
          </a:xfrm>
        </p:grpSpPr>
        <p:sp>
          <p:nvSpPr>
            <p:cNvPr id="44" name="Дуга 43"/>
            <p:cNvSpPr/>
            <p:nvPr/>
          </p:nvSpPr>
          <p:spPr>
            <a:xfrm rot="2492327">
              <a:off x="759307" y="2466777"/>
              <a:ext cx="566757" cy="566757"/>
            </a:xfrm>
            <a:prstGeom prst="arc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45" name="Группа 44"/>
            <p:cNvGrpSpPr/>
            <p:nvPr/>
          </p:nvGrpSpPr>
          <p:grpSpPr>
            <a:xfrm>
              <a:off x="2880000" y="1196751"/>
              <a:ext cx="1080000" cy="3240001"/>
              <a:chOff x="2880000" y="1533454"/>
              <a:chExt cx="1080000" cy="2831335"/>
            </a:xfrm>
          </p:grpSpPr>
          <p:cxnSp>
            <p:nvCxnSpPr>
              <p:cNvPr id="89" name="Прямая соединительная линия 88"/>
              <p:cNvCxnSpPr/>
              <p:nvPr/>
            </p:nvCxnSpPr>
            <p:spPr>
              <a:xfrm>
                <a:off x="2880000" y="1533454"/>
                <a:ext cx="0" cy="2831334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Прямая соединительная линия 89"/>
              <p:cNvCxnSpPr/>
              <p:nvPr/>
            </p:nvCxnSpPr>
            <p:spPr>
              <a:xfrm>
                <a:off x="3960000" y="1533455"/>
                <a:ext cx="0" cy="2831334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Прямая соединительная линия 90"/>
              <p:cNvCxnSpPr/>
              <p:nvPr/>
            </p:nvCxnSpPr>
            <p:spPr>
              <a:xfrm>
                <a:off x="3240000" y="1533454"/>
                <a:ext cx="0" cy="2831334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Прямая соединительная линия 91"/>
              <p:cNvCxnSpPr/>
              <p:nvPr/>
            </p:nvCxnSpPr>
            <p:spPr>
              <a:xfrm>
                <a:off x="3600000" y="1533455"/>
                <a:ext cx="0" cy="2831334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" name="Группа 53"/>
            <p:cNvGrpSpPr/>
            <p:nvPr/>
          </p:nvGrpSpPr>
          <p:grpSpPr>
            <a:xfrm>
              <a:off x="7308304" y="1195184"/>
              <a:ext cx="1080000" cy="3240000"/>
              <a:chOff x="2880000" y="1533455"/>
              <a:chExt cx="1080000" cy="2831649"/>
            </a:xfrm>
          </p:grpSpPr>
          <p:cxnSp>
            <p:nvCxnSpPr>
              <p:cNvPr id="85" name="Прямая соединительная линия 84"/>
              <p:cNvCxnSpPr/>
              <p:nvPr/>
            </p:nvCxnSpPr>
            <p:spPr>
              <a:xfrm>
                <a:off x="2880000" y="1533455"/>
                <a:ext cx="0" cy="2831649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Прямая соединительная линия 85"/>
              <p:cNvCxnSpPr/>
              <p:nvPr/>
            </p:nvCxnSpPr>
            <p:spPr>
              <a:xfrm>
                <a:off x="3960000" y="1533455"/>
                <a:ext cx="0" cy="2831649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Прямая соединительная линия 86"/>
              <p:cNvCxnSpPr/>
              <p:nvPr/>
            </p:nvCxnSpPr>
            <p:spPr>
              <a:xfrm>
                <a:off x="3240000" y="1533455"/>
                <a:ext cx="0" cy="2831649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Прямая соединительная линия 87"/>
              <p:cNvCxnSpPr/>
              <p:nvPr/>
            </p:nvCxnSpPr>
            <p:spPr>
              <a:xfrm>
                <a:off x="3600000" y="1533455"/>
                <a:ext cx="0" cy="2831649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5" name="Прямая соединительная линия 54"/>
            <p:cNvCxnSpPr/>
            <p:nvPr/>
          </p:nvCxnSpPr>
          <p:spPr>
            <a:xfrm flipV="1">
              <a:off x="935669" y="1576078"/>
              <a:ext cx="3168351" cy="1060834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Прямая соединительная линия 55"/>
            <p:cNvCxnSpPr/>
            <p:nvPr/>
          </p:nvCxnSpPr>
          <p:spPr>
            <a:xfrm>
              <a:off x="918838" y="2852936"/>
              <a:ext cx="3248048" cy="100811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Полилиния 56"/>
            <p:cNvSpPr/>
            <p:nvPr/>
          </p:nvSpPr>
          <p:spPr>
            <a:xfrm>
              <a:off x="4104020" y="1221886"/>
              <a:ext cx="3132117" cy="354192"/>
            </a:xfrm>
            <a:custGeom>
              <a:avLst/>
              <a:gdLst>
                <a:gd name="connsiteX0" fmla="*/ 0 w 3055717"/>
                <a:gd name="connsiteY0" fmla="*/ 497807 h 497807"/>
                <a:gd name="connsiteX1" fmla="*/ 1504709 w 3055717"/>
                <a:gd name="connsiteY1" fmla="*/ 96 h 497807"/>
                <a:gd name="connsiteX2" fmla="*/ 3055717 w 3055717"/>
                <a:gd name="connsiteY2" fmla="*/ 451509 h 497807"/>
                <a:gd name="connsiteX3" fmla="*/ 3055717 w 3055717"/>
                <a:gd name="connsiteY3" fmla="*/ 451509 h 497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55717" h="497807">
                  <a:moveTo>
                    <a:pt x="0" y="497807"/>
                  </a:moveTo>
                  <a:cubicBezTo>
                    <a:pt x="497711" y="252809"/>
                    <a:pt x="995423" y="7812"/>
                    <a:pt x="1504709" y="96"/>
                  </a:cubicBezTo>
                  <a:cubicBezTo>
                    <a:pt x="2013995" y="-7620"/>
                    <a:pt x="3055717" y="451509"/>
                    <a:pt x="3055717" y="451509"/>
                  </a:cubicBezTo>
                  <a:lnTo>
                    <a:pt x="3055717" y="451509"/>
                  </a:lnTo>
                </a:path>
              </a:pathLst>
            </a:cu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Полилиния 57"/>
            <p:cNvSpPr/>
            <p:nvPr/>
          </p:nvSpPr>
          <p:spPr>
            <a:xfrm flipV="1">
              <a:off x="4166886" y="3861048"/>
              <a:ext cx="3069410" cy="288032"/>
            </a:xfrm>
            <a:custGeom>
              <a:avLst/>
              <a:gdLst>
                <a:gd name="connsiteX0" fmla="*/ 0 w 3055717"/>
                <a:gd name="connsiteY0" fmla="*/ 497807 h 497807"/>
                <a:gd name="connsiteX1" fmla="*/ 1504709 w 3055717"/>
                <a:gd name="connsiteY1" fmla="*/ 96 h 497807"/>
                <a:gd name="connsiteX2" fmla="*/ 3055717 w 3055717"/>
                <a:gd name="connsiteY2" fmla="*/ 451509 h 497807"/>
                <a:gd name="connsiteX3" fmla="*/ 3055717 w 3055717"/>
                <a:gd name="connsiteY3" fmla="*/ 451509 h 497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55717" h="497807">
                  <a:moveTo>
                    <a:pt x="0" y="497807"/>
                  </a:moveTo>
                  <a:cubicBezTo>
                    <a:pt x="497711" y="252809"/>
                    <a:pt x="995423" y="7812"/>
                    <a:pt x="1504709" y="96"/>
                  </a:cubicBezTo>
                  <a:cubicBezTo>
                    <a:pt x="2013995" y="-7620"/>
                    <a:pt x="3055717" y="451509"/>
                    <a:pt x="3055717" y="451509"/>
                  </a:cubicBezTo>
                  <a:lnTo>
                    <a:pt x="3055717" y="451509"/>
                  </a:lnTo>
                </a:path>
              </a:pathLst>
            </a:cu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59" name="Прямая соединительная линия 58"/>
            <p:cNvCxnSpPr/>
            <p:nvPr/>
          </p:nvCxnSpPr>
          <p:spPr>
            <a:xfrm>
              <a:off x="7236296" y="1556792"/>
              <a:ext cx="1584176" cy="48189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Прямая соединительная линия 59"/>
            <p:cNvCxnSpPr/>
            <p:nvPr/>
          </p:nvCxnSpPr>
          <p:spPr>
            <a:xfrm flipV="1">
              <a:off x="7236296" y="3437984"/>
              <a:ext cx="1584176" cy="454394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Овал 60"/>
            <p:cNvSpPr>
              <a:spLocks noChangeAspect="1"/>
            </p:cNvSpPr>
            <p:nvPr/>
          </p:nvSpPr>
          <p:spPr>
            <a:xfrm>
              <a:off x="2808000" y="1916832"/>
              <a:ext cx="144000" cy="144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" name="Овал 61"/>
            <p:cNvSpPr>
              <a:spLocks noChangeAspect="1"/>
            </p:cNvSpPr>
            <p:nvPr/>
          </p:nvSpPr>
          <p:spPr>
            <a:xfrm>
              <a:off x="3168000" y="1799984"/>
              <a:ext cx="144000" cy="144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" name="Овал 62"/>
            <p:cNvSpPr>
              <a:spLocks noChangeAspect="1"/>
            </p:cNvSpPr>
            <p:nvPr/>
          </p:nvSpPr>
          <p:spPr>
            <a:xfrm>
              <a:off x="3528000" y="1691984"/>
              <a:ext cx="144000" cy="144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" name="Овал 63"/>
            <p:cNvSpPr>
              <a:spLocks noChangeAspect="1"/>
            </p:cNvSpPr>
            <p:nvPr/>
          </p:nvSpPr>
          <p:spPr>
            <a:xfrm>
              <a:off x="3888000" y="1556792"/>
              <a:ext cx="144000" cy="144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5" name="Овал 64"/>
            <p:cNvSpPr>
              <a:spLocks noChangeAspect="1"/>
            </p:cNvSpPr>
            <p:nvPr/>
          </p:nvSpPr>
          <p:spPr>
            <a:xfrm>
              <a:off x="2808000" y="3383984"/>
              <a:ext cx="144000" cy="144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" name="Овал 65"/>
            <p:cNvSpPr>
              <a:spLocks noChangeAspect="1"/>
            </p:cNvSpPr>
            <p:nvPr/>
          </p:nvSpPr>
          <p:spPr>
            <a:xfrm>
              <a:off x="3168000" y="3501008"/>
              <a:ext cx="144000" cy="144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7" name="Овал 66"/>
            <p:cNvSpPr>
              <a:spLocks noChangeAspect="1"/>
            </p:cNvSpPr>
            <p:nvPr/>
          </p:nvSpPr>
          <p:spPr>
            <a:xfrm>
              <a:off x="3528000" y="3599984"/>
              <a:ext cx="144000" cy="144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8" name="Овал 67"/>
            <p:cNvSpPr>
              <a:spLocks noChangeAspect="1"/>
            </p:cNvSpPr>
            <p:nvPr/>
          </p:nvSpPr>
          <p:spPr>
            <a:xfrm>
              <a:off x="3888000" y="3717032"/>
              <a:ext cx="144000" cy="144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9" name="Овал 68"/>
            <p:cNvSpPr>
              <a:spLocks noChangeAspect="1"/>
            </p:cNvSpPr>
            <p:nvPr/>
          </p:nvSpPr>
          <p:spPr>
            <a:xfrm>
              <a:off x="7236312" y="1484784"/>
              <a:ext cx="144000" cy="144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0" name="Овал 69"/>
            <p:cNvSpPr>
              <a:spLocks noChangeAspect="1"/>
            </p:cNvSpPr>
            <p:nvPr/>
          </p:nvSpPr>
          <p:spPr>
            <a:xfrm>
              <a:off x="7596336" y="1628816"/>
              <a:ext cx="144000" cy="144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1" name="Овал 70"/>
            <p:cNvSpPr>
              <a:spLocks noChangeAspect="1"/>
            </p:cNvSpPr>
            <p:nvPr/>
          </p:nvSpPr>
          <p:spPr>
            <a:xfrm>
              <a:off x="7956000" y="1727984"/>
              <a:ext cx="144000" cy="144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" name="Овал 71"/>
            <p:cNvSpPr>
              <a:spLocks noChangeAspect="1"/>
            </p:cNvSpPr>
            <p:nvPr/>
          </p:nvSpPr>
          <p:spPr>
            <a:xfrm>
              <a:off x="8316432" y="1844824"/>
              <a:ext cx="144000" cy="144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3" name="Овал 72"/>
            <p:cNvSpPr>
              <a:spLocks noChangeAspect="1"/>
            </p:cNvSpPr>
            <p:nvPr/>
          </p:nvSpPr>
          <p:spPr>
            <a:xfrm>
              <a:off x="8316416" y="3501024"/>
              <a:ext cx="144000" cy="144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4" name="Овал 73"/>
            <p:cNvSpPr>
              <a:spLocks noChangeAspect="1"/>
            </p:cNvSpPr>
            <p:nvPr/>
          </p:nvSpPr>
          <p:spPr>
            <a:xfrm>
              <a:off x="7956000" y="3599984"/>
              <a:ext cx="144000" cy="144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5" name="Овал 74"/>
            <p:cNvSpPr>
              <a:spLocks noChangeAspect="1"/>
            </p:cNvSpPr>
            <p:nvPr/>
          </p:nvSpPr>
          <p:spPr>
            <a:xfrm>
              <a:off x="7596000" y="3696709"/>
              <a:ext cx="144000" cy="144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6" name="Овал 75"/>
            <p:cNvSpPr>
              <a:spLocks noChangeAspect="1"/>
            </p:cNvSpPr>
            <p:nvPr/>
          </p:nvSpPr>
          <p:spPr>
            <a:xfrm>
              <a:off x="7236296" y="3789040"/>
              <a:ext cx="144000" cy="144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7" name="Овал 76"/>
            <p:cNvSpPr>
              <a:spLocks noChangeAspect="1"/>
            </p:cNvSpPr>
            <p:nvPr/>
          </p:nvSpPr>
          <p:spPr>
            <a:xfrm>
              <a:off x="598548" y="2519505"/>
              <a:ext cx="461304" cy="461305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8" name="Прямоугольник 77"/>
            <p:cNvSpPr/>
            <p:nvPr/>
          </p:nvSpPr>
          <p:spPr>
            <a:xfrm>
              <a:off x="4414801" y="764584"/>
              <a:ext cx="2533463" cy="3888432"/>
            </a:xfrm>
            <a:prstGeom prst="rect">
              <a:avLst/>
            </a:prstGeom>
            <a:noFill/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9" name="Овал 78"/>
            <p:cNvSpPr>
              <a:spLocks noChangeAspect="1"/>
            </p:cNvSpPr>
            <p:nvPr/>
          </p:nvSpPr>
          <p:spPr>
            <a:xfrm>
              <a:off x="1868104" y="2150880"/>
              <a:ext cx="288000" cy="288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0" name="Овал 79"/>
            <p:cNvSpPr>
              <a:spLocks noChangeAspect="1"/>
            </p:cNvSpPr>
            <p:nvPr/>
          </p:nvSpPr>
          <p:spPr>
            <a:xfrm>
              <a:off x="1865160" y="3023984"/>
              <a:ext cx="288000" cy="288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1" name="Изображение 8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0658" y="3134545"/>
              <a:ext cx="368300" cy="254000"/>
            </a:xfrm>
            <a:prstGeom prst="rect">
              <a:avLst/>
            </a:prstGeom>
          </p:spPr>
        </p:pic>
        <p:pic>
          <p:nvPicPr>
            <p:cNvPr id="82" name="Изображение 8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98080" y="1601521"/>
              <a:ext cx="469900" cy="419100"/>
            </a:xfrm>
            <a:prstGeom prst="rect">
              <a:avLst/>
            </a:prstGeom>
          </p:spPr>
        </p:pic>
        <p:pic>
          <p:nvPicPr>
            <p:cNvPr id="83" name="Изображение 8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74210" y="3437984"/>
              <a:ext cx="469900" cy="419100"/>
            </a:xfrm>
            <a:prstGeom prst="rect">
              <a:avLst/>
            </a:prstGeom>
          </p:spPr>
        </p:pic>
        <p:pic>
          <p:nvPicPr>
            <p:cNvPr id="84" name="Изображение 8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07727" y="2679501"/>
              <a:ext cx="203200" cy="1651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93150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7" name="applause.wav"/>
          </p:stSnd>
        </p:sndAc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 anchor="t">
            <a:normAutofit/>
          </a:bodyPr>
          <a:lstStyle/>
          <a:p>
            <a:pPr algn="l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  <a:cs typeface="Times New Roman" pitchFamily="18" charset="0"/>
              </a:rPr>
              <a:t>RICH features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Myriad Pro" pitchFamily="34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8000" y="907200"/>
            <a:ext cx="79924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dirty="0">
                <a:latin typeface="Myriad Pro" charset="0"/>
                <a:ea typeface="Myriad Pro" charset="0"/>
                <a:cs typeface="Myriad Pro" charset="0"/>
              </a:rPr>
              <a:t>Angle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>
                <a:latin typeface="Myriad Pro" charset="0"/>
                <a:ea typeface="Myriad Pro" charset="0"/>
                <a:cs typeface="Myriad Pro" charset="0"/>
              </a:rPr>
              <a:t>Quality of angle reconstruction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>
                <a:latin typeface="Myriad Pro" charset="0"/>
                <a:ea typeface="Myriad Pro" charset="0"/>
                <a:cs typeface="Myriad Pro" charset="0"/>
              </a:rPr>
              <a:t>Reconstructed particle type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>
                <a:latin typeface="Myriad Pro" charset="0"/>
                <a:ea typeface="Myriad Pro" charset="0"/>
                <a:cs typeface="Myriad Pro" charset="0"/>
              </a:rPr>
              <a:t>Reconstructed particle energy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>
                <a:latin typeface="Myriad Pro" charset="0"/>
                <a:ea typeface="Myriad Pro" charset="0"/>
                <a:cs typeface="Myriad Pro" charset="0"/>
              </a:rPr>
              <a:t>Light intensity</a:t>
            </a:r>
          </a:p>
          <a:p>
            <a:pPr marL="342900" indent="-342900">
              <a:buFont typeface="Arial" charset="0"/>
              <a:buChar char="•"/>
            </a:pPr>
            <a:r>
              <a:rPr lang="is-IS" sz="2400" dirty="0">
                <a:latin typeface="Myriad Pro" charset="0"/>
                <a:ea typeface="Myriad Pro" charset="0"/>
                <a:cs typeface="Myriad Pro" charset="0"/>
              </a:rPr>
              <a:t>…</a:t>
            </a:r>
            <a:endParaRPr lang="ru-RU" sz="2400" dirty="0">
              <a:latin typeface="Myriad Pro" charset="0"/>
              <a:ea typeface="Myriad Pro" charset="0"/>
              <a:cs typeface="Myriad Pro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2580275" y="6189754"/>
            <a:ext cx="4594342" cy="191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>
                <a:latin typeface="Myriad Pro" charset="0"/>
                <a:ea typeface="Myriad Pro" charset="0"/>
                <a:cs typeface="Myriad Pro" charset="0"/>
              </a:rPr>
              <a:t>LHCb</a:t>
            </a:r>
            <a:r>
              <a:rPr lang="en-US" sz="1100" dirty="0">
                <a:latin typeface="Myriad Pro" charset="0"/>
                <a:ea typeface="Myriad Pro" charset="0"/>
                <a:cs typeface="Myriad Pro" charset="0"/>
              </a:rPr>
              <a:t> / https://</a:t>
            </a:r>
            <a:r>
              <a:rPr lang="en-US" sz="1100" dirty="0" err="1">
                <a:latin typeface="Myriad Pro" charset="0"/>
                <a:ea typeface="Myriad Pro" charset="0"/>
                <a:cs typeface="Myriad Pro" charset="0"/>
              </a:rPr>
              <a:t>cds.cern.ch</a:t>
            </a:r>
            <a:r>
              <a:rPr lang="en-US" sz="1100" dirty="0">
                <a:latin typeface="Myriad Pro" charset="0"/>
                <a:ea typeface="Myriad Pro" charset="0"/>
                <a:cs typeface="Myriad Pro" charset="0"/>
              </a:rPr>
              <a:t>/record/1495721</a:t>
            </a: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21" y="2795228"/>
            <a:ext cx="5689607" cy="3730116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3728" y="1008000"/>
            <a:ext cx="1524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582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5" name="applause.wav"/>
          </p:stSnd>
        </p:sndAc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 anchor="t">
            <a:normAutofit/>
          </a:bodyPr>
          <a:lstStyle/>
          <a:p>
            <a:pPr algn="l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  <a:cs typeface="Times New Roman" pitchFamily="18" charset="0"/>
              </a:rPr>
              <a:t>Calorimeter features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Myriad Pro" pitchFamily="34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8000" y="907200"/>
            <a:ext cx="69123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is-IS" sz="2400" dirty="0">
                <a:latin typeface="Myriad Pro" charset="0"/>
                <a:ea typeface="Myriad Pro" charset="0"/>
                <a:cs typeface="Myriad Pro" charset="0"/>
              </a:rPr>
              <a:t>Measured particle enegry</a:t>
            </a:r>
          </a:p>
          <a:p>
            <a:pPr marL="342900" indent="-342900">
              <a:buFont typeface="Arial" charset="0"/>
              <a:buChar char="•"/>
            </a:pPr>
            <a:r>
              <a:rPr lang="is-IS" sz="2400" dirty="0">
                <a:latin typeface="Myriad Pro" charset="0"/>
                <a:ea typeface="Myriad Pro" charset="0"/>
                <a:cs typeface="Myriad Pro" charset="0"/>
              </a:rPr>
              <a:t>Shower parameters:</a:t>
            </a:r>
            <a:r>
              <a:rPr lang="ru-RU" sz="2400" dirty="0">
                <a:latin typeface="Myriad Pro" charset="0"/>
                <a:ea typeface="Myriad Pro" charset="0"/>
                <a:cs typeface="Myriad Pro" charset="0"/>
              </a:rPr>
              <a:t>               </a:t>
            </a:r>
            <a:r>
              <a:rPr lang="is-IS" sz="2400" dirty="0">
                <a:latin typeface="Myriad Pro" charset="0"/>
                <a:ea typeface="Myriad Pro" charset="0"/>
                <a:cs typeface="Myriad Pro" charset="0"/>
              </a:rPr>
              <a:t>,width, ...</a:t>
            </a:r>
          </a:p>
          <a:p>
            <a:pPr marL="342900" indent="-342900">
              <a:buFont typeface="Arial" charset="0"/>
              <a:buChar char="•"/>
            </a:pPr>
            <a:r>
              <a:rPr lang="is-IS" sz="2400" dirty="0">
                <a:latin typeface="Myriad Pro" charset="0"/>
                <a:ea typeface="Myriad Pro" charset="0"/>
                <a:cs typeface="Myriad Pro" charset="0"/>
              </a:rPr>
              <a:t>Number of clusters in each layer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>
                <a:latin typeface="Myriad Pro" charset="0"/>
                <a:ea typeface="Myriad Pro" charset="0"/>
                <a:cs typeface="Myriad Pro" charset="0"/>
              </a:rPr>
              <a:t>Intensity of the clusters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>
                <a:latin typeface="Myriad Pro" charset="0"/>
                <a:ea typeface="Myriad Pro" charset="0"/>
                <a:cs typeface="Myriad Pro" charset="0"/>
              </a:rPr>
              <a:t>Distance form track of the original particle</a:t>
            </a:r>
            <a:endParaRPr lang="is-IS" sz="2400" dirty="0">
              <a:latin typeface="Myriad Pro" charset="0"/>
              <a:ea typeface="Myriad Pro" charset="0"/>
              <a:cs typeface="Myriad Pro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is-IS" sz="2400" dirty="0">
                <a:latin typeface="Myriad Pro" charset="0"/>
                <a:ea typeface="Myriad Pro" charset="0"/>
                <a:cs typeface="Myriad Pro" charset="0"/>
              </a:rPr>
              <a:t>…</a:t>
            </a:r>
            <a:endParaRPr lang="ru-RU" sz="2400" dirty="0">
              <a:latin typeface="Myriad Pro" charset="0"/>
              <a:ea typeface="Myriad Pro" charset="0"/>
              <a:cs typeface="Myriad Pro" charset="0"/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9922" y="1346228"/>
            <a:ext cx="850900" cy="317500"/>
          </a:xfrm>
          <a:prstGeom prst="rect">
            <a:avLst/>
          </a:prstGeom>
        </p:spPr>
      </p:pic>
      <p:grpSp>
        <p:nvGrpSpPr>
          <p:cNvPr id="70" name="Группа 69"/>
          <p:cNvGrpSpPr/>
          <p:nvPr/>
        </p:nvGrpSpPr>
        <p:grpSpPr>
          <a:xfrm>
            <a:off x="1043608" y="3284984"/>
            <a:ext cx="6949819" cy="2880320"/>
            <a:chOff x="817371" y="3420442"/>
            <a:chExt cx="6949819" cy="2880320"/>
          </a:xfrm>
        </p:grpSpPr>
        <p:cxnSp>
          <p:nvCxnSpPr>
            <p:cNvPr id="313" name="Прямая со стрелкой 312"/>
            <p:cNvCxnSpPr/>
            <p:nvPr/>
          </p:nvCxnSpPr>
          <p:spPr>
            <a:xfrm>
              <a:off x="1178458" y="5029458"/>
              <a:ext cx="648072" cy="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4" name="Группа 313"/>
            <p:cNvGrpSpPr/>
            <p:nvPr/>
          </p:nvGrpSpPr>
          <p:grpSpPr>
            <a:xfrm>
              <a:off x="1826530" y="3420442"/>
              <a:ext cx="1116124" cy="2880320"/>
              <a:chOff x="1331640" y="2132856"/>
              <a:chExt cx="1116124" cy="2880320"/>
            </a:xfrm>
          </p:grpSpPr>
          <p:sp>
            <p:nvSpPr>
              <p:cNvPr id="315" name="Прямоугольник 314"/>
              <p:cNvSpPr/>
              <p:nvPr/>
            </p:nvSpPr>
            <p:spPr>
              <a:xfrm>
                <a:off x="1331640" y="2132856"/>
                <a:ext cx="576064" cy="2880320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381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endParaRPr lang="ru-RU" sz="2400" dirty="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endParaRPr>
              </a:p>
            </p:txBody>
          </p:sp>
          <p:grpSp>
            <p:nvGrpSpPr>
              <p:cNvPr id="316" name="Группа 315"/>
              <p:cNvGrpSpPr/>
              <p:nvPr/>
            </p:nvGrpSpPr>
            <p:grpSpPr>
              <a:xfrm>
                <a:off x="1907704" y="2132856"/>
                <a:ext cx="540060" cy="2880319"/>
                <a:chOff x="2591780" y="2132856"/>
                <a:chExt cx="540060" cy="2880319"/>
              </a:xfrm>
            </p:grpSpPr>
            <p:sp>
              <p:nvSpPr>
                <p:cNvPr id="317" name="Прямоугольник 316"/>
                <p:cNvSpPr/>
                <p:nvPr/>
              </p:nvSpPr>
              <p:spPr>
                <a:xfrm>
                  <a:off x="2591780" y="2132856"/>
                  <a:ext cx="540060" cy="288031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381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18" name="Прямоугольник 317"/>
                <p:cNvSpPr/>
                <p:nvPr/>
              </p:nvSpPr>
              <p:spPr>
                <a:xfrm>
                  <a:off x="2591780" y="2420889"/>
                  <a:ext cx="540060" cy="288031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381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19" name="Прямоугольник 318"/>
                <p:cNvSpPr/>
                <p:nvPr/>
              </p:nvSpPr>
              <p:spPr>
                <a:xfrm>
                  <a:off x="2591780" y="2708920"/>
                  <a:ext cx="540060" cy="288031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381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20" name="Прямоугольник 319"/>
                <p:cNvSpPr/>
                <p:nvPr/>
              </p:nvSpPr>
              <p:spPr>
                <a:xfrm>
                  <a:off x="2591780" y="2996953"/>
                  <a:ext cx="540060" cy="288031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381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21" name="Прямоугольник 320"/>
                <p:cNvSpPr/>
                <p:nvPr/>
              </p:nvSpPr>
              <p:spPr>
                <a:xfrm>
                  <a:off x="2591780" y="3284986"/>
                  <a:ext cx="540060" cy="288031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381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22" name="Прямоугольник 321"/>
                <p:cNvSpPr/>
                <p:nvPr/>
              </p:nvSpPr>
              <p:spPr>
                <a:xfrm>
                  <a:off x="2591780" y="3573017"/>
                  <a:ext cx="540060" cy="288031"/>
                </a:xfrm>
                <a:prstGeom prst="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 w="381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23" name="Прямоугольник 322"/>
                <p:cNvSpPr/>
                <p:nvPr/>
              </p:nvSpPr>
              <p:spPr>
                <a:xfrm>
                  <a:off x="2591780" y="3861049"/>
                  <a:ext cx="540060" cy="288031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381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24" name="Прямоугольник 323"/>
                <p:cNvSpPr/>
                <p:nvPr/>
              </p:nvSpPr>
              <p:spPr>
                <a:xfrm>
                  <a:off x="2591780" y="4149082"/>
                  <a:ext cx="540060" cy="288031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381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25" name="Прямоугольник 324"/>
                <p:cNvSpPr/>
                <p:nvPr/>
              </p:nvSpPr>
              <p:spPr>
                <a:xfrm>
                  <a:off x="2591780" y="4437113"/>
                  <a:ext cx="540060" cy="288031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381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26" name="Прямоугольник 325"/>
                <p:cNvSpPr/>
                <p:nvPr/>
              </p:nvSpPr>
              <p:spPr>
                <a:xfrm>
                  <a:off x="2591780" y="4725144"/>
                  <a:ext cx="540060" cy="288031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381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</p:grpSp>
        <p:grpSp>
          <p:nvGrpSpPr>
            <p:cNvPr id="327" name="Группа 326"/>
            <p:cNvGrpSpPr/>
            <p:nvPr/>
          </p:nvGrpSpPr>
          <p:grpSpPr>
            <a:xfrm>
              <a:off x="3032664" y="3420442"/>
              <a:ext cx="1116124" cy="2880320"/>
              <a:chOff x="1331640" y="2132856"/>
              <a:chExt cx="1116124" cy="2880320"/>
            </a:xfrm>
          </p:grpSpPr>
          <p:sp>
            <p:nvSpPr>
              <p:cNvPr id="328" name="Прямоугольник 327"/>
              <p:cNvSpPr/>
              <p:nvPr/>
            </p:nvSpPr>
            <p:spPr>
              <a:xfrm>
                <a:off x="1331640" y="2132856"/>
                <a:ext cx="576064" cy="2880320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381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endParaRPr lang="ru-RU" sz="2400" dirty="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endParaRPr>
              </a:p>
            </p:txBody>
          </p:sp>
          <p:grpSp>
            <p:nvGrpSpPr>
              <p:cNvPr id="329" name="Группа 328"/>
              <p:cNvGrpSpPr/>
              <p:nvPr/>
            </p:nvGrpSpPr>
            <p:grpSpPr>
              <a:xfrm>
                <a:off x="1907704" y="2132856"/>
                <a:ext cx="540060" cy="2880319"/>
                <a:chOff x="2591780" y="2132856"/>
                <a:chExt cx="540060" cy="2880319"/>
              </a:xfrm>
            </p:grpSpPr>
            <p:sp>
              <p:nvSpPr>
                <p:cNvPr id="330" name="Прямоугольник 329"/>
                <p:cNvSpPr/>
                <p:nvPr/>
              </p:nvSpPr>
              <p:spPr>
                <a:xfrm>
                  <a:off x="2591780" y="2132856"/>
                  <a:ext cx="540060" cy="288031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381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31" name="Прямоугольник 330"/>
                <p:cNvSpPr/>
                <p:nvPr/>
              </p:nvSpPr>
              <p:spPr>
                <a:xfrm>
                  <a:off x="2591780" y="2420889"/>
                  <a:ext cx="540060" cy="288031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381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32" name="Прямоугольник 331"/>
                <p:cNvSpPr/>
                <p:nvPr/>
              </p:nvSpPr>
              <p:spPr>
                <a:xfrm>
                  <a:off x="2591780" y="2708920"/>
                  <a:ext cx="540060" cy="288031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381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33" name="Прямоугольник 332"/>
                <p:cNvSpPr/>
                <p:nvPr/>
              </p:nvSpPr>
              <p:spPr>
                <a:xfrm>
                  <a:off x="2591780" y="2996953"/>
                  <a:ext cx="540060" cy="288031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381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34" name="Прямоугольник 333"/>
                <p:cNvSpPr/>
                <p:nvPr/>
              </p:nvSpPr>
              <p:spPr>
                <a:xfrm>
                  <a:off x="2591780" y="3284986"/>
                  <a:ext cx="540060" cy="288031"/>
                </a:xfrm>
                <a:prstGeom prst="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 w="381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35" name="Прямоугольник 334"/>
                <p:cNvSpPr/>
                <p:nvPr/>
              </p:nvSpPr>
              <p:spPr>
                <a:xfrm>
                  <a:off x="2591780" y="3573017"/>
                  <a:ext cx="540060" cy="288031"/>
                </a:xfrm>
                <a:prstGeom prst="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 w="381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36" name="Прямоугольник 335"/>
                <p:cNvSpPr/>
                <p:nvPr/>
              </p:nvSpPr>
              <p:spPr>
                <a:xfrm>
                  <a:off x="2591780" y="3861049"/>
                  <a:ext cx="540060" cy="288031"/>
                </a:xfrm>
                <a:prstGeom prst="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 w="381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37" name="Прямоугольник 336"/>
                <p:cNvSpPr/>
                <p:nvPr/>
              </p:nvSpPr>
              <p:spPr>
                <a:xfrm>
                  <a:off x="2591780" y="4149082"/>
                  <a:ext cx="540060" cy="288031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381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38" name="Прямоугольник 337"/>
                <p:cNvSpPr/>
                <p:nvPr/>
              </p:nvSpPr>
              <p:spPr>
                <a:xfrm>
                  <a:off x="2591780" y="4437113"/>
                  <a:ext cx="540060" cy="288031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381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39" name="Прямоугольник 338"/>
                <p:cNvSpPr/>
                <p:nvPr/>
              </p:nvSpPr>
              <p:spPr>
                <a:xfrm>
                  <a:off x="2591780" y="4725144"/>
                  <a:ext cx="540060" cy="288031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381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</p:grpSp>
        <p:grpSp>
          <p:nvGrpSpPr>
            <p:cNvPr id="340" name="Группа 339"/>
            <p:cNvGrpSpPr/>
            <p:nvPr/>
          </p:nvGrpSpPr>
          <p:grpSpPr>
            <a:xfrm>
              <a:off x="4238798" y="3420442"/>
              <a:ext cx="1116124" cy="2880320"/>
              <a:chOff x="1331640" y="2132856"/>
              <a:chExt cx="1116124" cy="2880320"/>
            </a:xfrm>
          </p:grpSpPr>
          <p:sp>
            <p:nvSpPr>
              <p:cNvPr id="341" name="Прямоугольник 340"/>
              <p:cNvSpPr/>
              <p:nvPr/>
            </p:nvSpPr>
            <p:spPr>
              <a:xfrm>
                <a:off x="1331640" y="2132856"/>
                <a:ext cx="576064" cy="2880320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381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endParaRPr lang="ru-RU" sz="2400" dirty="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endParaRPr>
              </a:p>
            </p:txBody>
          </p:sp>
          <p:grpSp>
            <p:nvGrpSpPr>
              <p:cNvPr id="342" name="Группа 341"/>
              <p:cNvGrpSpPr/>
              <p:nvPr/>
            </p:nvGrpSpPr>
            <p:grpSpPr>
              <a:xfrm>
                <a:off x="1907704" y="2132856"/>
                <a:ext cx="540060" cy="2880319"/>
                <a:chOff x="2591780" y="2132856"/>
                <a:chExt cx="540060" cy="2880319"/>
              </a:xfrm>
            </p:grpSpPr>
            <p:sp>
              <p:nvSpPr>
                <p:cNvPr id="343" name="Прямоугольник 342"/>
                <p:cNvSpPr/>
                <p:nvPr/>
              </p:nvSpPr>
              <p:spPr>
                <a:xfrm>
                  <a:off x="2591780" y="2132856"/>
                  <a:ext cx="540060" cy="288031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381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44" name="Прямоугольник 343"/>
                <p:cNvSpPr/>
                <p:nvPr/>
              </p:nvSpPr>
              <p:spPr>
                <a:xfrm>
                  <a:off x="2591780" y="2420889"/>
                  <a:ext cx="540060" cy="288031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381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45" name="Прямоугольник 344"/>
                <p:cNvSpPr/>
                <p:nvPr/>
              </p:nvSpPr>
              <p:spPr>
                <a:xfrm>
                  <a:off x="2591780" y="2708920"/>
                  <a:ext cx="540060" cy="288031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381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46" name="Прямоугольник 345"/>
                <p:cNvSpPr/>
                <p:nvPr/>
              </p:nvSpPr>
              <p:spPr>
                <a:xfrm>
                  <a:off x="2591780" y="2996953"/>
                  <a:ext cx="540060" cy="288031"/>
                </a:xfrm>
                <a:prstGeom prst="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 w="381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47" name="Прямоугольник 346"/>
                <p:cNvSpPr/>
                <p:nvPr/>
              </p:nvSpPr>
              <p:spPr>
                <a:xfrm>
                  <a:off x="2591780" y="3284986"/>
                  <a:ext cx="540060" cy="288031"/>
                </a:xfrm>
                <a:prstGeom prst="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 w="381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48" name="Прямоугольник 347"/>
                <p:cNvSpPr/>
                <p:nvPr/>
              </p:nvSpPr>
              <p:spPr>
                <a:xfrm>
                  <a:off x="2591780" y="3573017"/>
                  <a:ext cx="540060" cy="288031"/>
                </a:xfrm>
                <a:prstGeom prst="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 w="381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49" name="Прямоугольник 348"/>
                <p:cNvSpPr/>
                <p:nvPr/>
              </p:nvSpPr>
              <p:spPr>
                <a:xfrm>
                  <a:off x="2591780" y="3861049"/>
                  <a:ext cx="540060" cy="288031"/>
                </a:xfrm>
                <a:prstGeom prst="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 w="381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50" name="Прямоугольник 349"/>
                <p:cNvSpPr/>
                <p:nvPr/>
              </p:nvSpPr>
              <p:spPr>
                <a:xfrm>
                  <a:off x="2591780" y="4149082"/>
                  <a:ext cx="540060" cy="288031"/>
                </a:xfrm>
                <a:prstGeom prst="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 w="381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51" name="Прямоугольник 350"/>
                <p:cNvSpPr/>
                <p:nvPr/>
              </p:nvSpPr>
              <p:spPr>
                <a:xfrm>
                  <a:off x="2591780" y="4437113"/>
                  <a:ext cx="540060" cy="288031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381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52" name="Прямоугольник 351"/>
                <p:cNvSpPr/>
                <p:nvPr/>
              </p:nvSpPr>
              <p:spPr>
                <a:xfrm>
                  <a:off x="2591780" y="4725144"/>
                  <a:ext cx="540060" cy="288031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381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</p:grpSp>
        <p:grpSp>
          <p:nvGrpSpPr>
            <p:cNvPr id="353" name="Группа 352"/>
            <p:cNvGrpSpPr/>
            <p:nvPr/>
          </p:nvGrpSpPr>
          <p:grpSpPr>
            <a:xfrm>
              <a:off x="5444932" y="3420442"/>
              <a:ext cx="1116124" cy="2880320"/>
              <a:chOff x="1331640" y="2132856"/>
              <a:chExt cx="1116124" cy="2880320"/>
            </a:xfrm>
          </p:grpSpPr>
          <p:sp>
            <p:nvSpPr>
              <p:cNvPr id="354" name="Прямоугольник 353"/>
              <p:cNvSpPr/>
              <p:nvPr/>
            </p:nvSpPr>
            <p:spPr>
              <a:xfrm>
                <a:off x="1331640" y="2132856"/>
                <a:ext cx="576064" cy="2880320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381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endParaRPr lang="ru-RU" sz="2400" dirty="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endParaRPr>
              </a:p>
            </p:txBody>
          </p:sp>
          <p:grpSp>
            <p:nvGrpSpPr>
              <p:cNvPr id="355" name="Группа 354"/>
              <p:cNvGrpSpPr/>
              <p:nvPr/>
            </p:nvGrpSpPr>
            <p:grpSpPr>
              <a:xfrm>
                <a:off x="1907704" y="2132856"/>
                <a:ext cx="540060" cy="2880319"/>
                <a:chOff x="2591780" y="2132856"/>
                <a:chExt cx="540060" cy="2880319"/>
              </a:xfrm>
            </p:grpSpPr>
            <p:sp>
              <p:nvSpPr>
                <p:cNvPr id="356" name="Прямоугольник 355"/>
                <p:cNvSpPr/>
                <p:nvPr/>
              </p:nvSpPr>
              <p:spPr>
                <a:xfrm>
                  <a:off x="2591780" y="2132856"/>
                  <a:ext cx="540060" cy="288031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381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57" name="Прямоугольник 356"/>
                <p:cNvSpPr/>
                <p:nvPr/>
              </p:nvSpPr>
              <p:spPr>
                <a:xfrm>
                  <a:off x="2591780" y="2420889"/>
                  <a:ext cx="540060" cy="288031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381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58" name="Прямоугольник 357"/>
                <p:cNvSpPr/>
                <p:nvPr/>
              </p:nvSpPr>
              <p:spPr>
                <a:xfrm>
                  <a:off x="2591780" y="2708920"/>
                  <a:ext cx="540060" cy="288031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381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59" name="Прямоугольник 358"/>
                <p:cNvSpPr/>
                <p:nvPr/>
              </p:nvSpPr>
              <p:spPr>
                <a:xfrm>
                  <a:off x="2591780" y="2996953"/>
                  <a:ext cx="540060" cy="288031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381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60" name="Прямоугольник 359"/>
                <p:cNvSpPr/>
                <p:nvPr/>
              </p:nvSpPr>
              <p:spPr>
                <a:xfrm>
                  <a:off x="2591780" y="3284986"/>
                  <a:ext cx="540060" cy="288031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381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61" name="Прямоугольник 360"/>
                <p:cNvSpPr/>
                <p:nvPr/>
              </p:nvSpPr>
              <p:spPr>
                <a:xfrm>
                  <a:off x="2591780" y="3573017"/>
                  <a:ext cx="540060" cy="288031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381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62" name="Прямоугольник 361"/>
                <p:cNvSpPr/>
                <p:nvPr/>
              </p:nvSpPr>
              <p:spPr>
                <a:xfrm>
                  <a:off x="2591780" y="3861049"/>
                  <a:ext cx="540060" cy="288031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381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63" name="Прямоугольник 362"/>
                <p:cNvSpPr/>
                <p:nvPr/>
              </p:nvSpPr>
              <p:spPr>
                <a:xfrm>
                  <a:off x="2591780" y="4149082"/>
                  <a:ext cx="540060" cy="288031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381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64" name="Прямоугольник 363"/>
                <p:cNvSpPr/>
                <p:nvPr/>
              </p:nvSpPr>
              <p:spPr>
                <a:xfrm>
                  <a:off x="2591780" y="4437113"/>
                  <a:ext cx="540060" cy="288031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381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65" name="Прямоугольник 364"/>
                <p:cNvSpPr/>
                <p:nvPr/>
              </p:nvSpPr>
              <p:spPr>
                <a:xfrm>
                  <a:off x="2591780" y="4725144"/>
                  <a:ext cx="540060" cy="288031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381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</p:grpSp>
        <p:grpSp>
          <p:nvGrpSpPr>
            <p:cNvPr id="366" name="Группа 365"/>
            <p:cNvGrpSpPr/>
            <p:nvPr/>
          </p:nvGrpSpPr>
          <p:grpSpPr>
            <a:xfrm>
              <a:off x="6651066" y="3420442"/>
              <a:ext cx="1116124" cy="2880320"/>
              <a:chOff x="1331640" y="2132856"/>
              <a:chExt cx="1116124" cy="2880320"/>
            </a:xfrm>
          </p:grpSpPr>
          <p:sp>
            <p:nvSpPr>
              <p:cNvPr id="367" name="Прямоугольник 366"/>
              <p:cNvSpPr/>
              <p:nvPr/>
            </p:nvSpPr>
            <p:spPr>
              <a:xfrm>
                <a:off x="1331640" y="2132856"/>
                <a:ext cx="576064" cy="2880320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38100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endParaRPr lang="ru-RU" sz="2400" dirty="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endParaRPr>
              </a:p>
            </p:txBody>
          </p:sp>
          <p:grpSp>
            <p:nvGrpSpPr>
              <p:cNvPr id="368" name="Группа 367"/>
              <p:cNvGrpSpPr/>
              <p:nvPr/>
            </p:nvGrpSpPr>
            <p:grpSpPr>
              <a:xfrm>
                <a:off x="1907704" y="2132856"/>
                <a:ext cx="540060" cy="2880319"/>
                <a:chOff x="2591780" y="2132856"/>
                <a:chExt cx="540060" cy="2880319"/>
              </a:xfrm>
            </p:grpSpPr>
            <p:sp>
              <p:nvSpPr>
                <p:cNvPr id="369" name="Прямоугольник 368"/>
                <p:cNvSpPr/>
                <p:nvPr/>
              </p:nvSpPr>
              <p:spPr>
                <a:xfrm>
                  <a:off x="2591780" y="2132856"/>
                  <a:ext cx="540060" cy="288031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381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70" name="Прямоугольник 369"/>
                <p:cNvSpPr/>
                <p:nvPr/>
              </p:nvSpPr>
              <p:spPr>
                <a:xfrm>
                  <a:off x="2591780" y="2420889"/>
                  <a:ext cx="540060" cy="288031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381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71" name="Прямоугольник 370"/>
                <p:cNvSpPr/>
                <p:nvPr/>
              </p:nvSpPr>
              <p:spPr>
                <a:xfrm>
                  <a:off x="2591780" y="2708920"/>
                  <a:ext cx="540060" cy="288031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381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72" name="Прямоугольник 371"/>
                <p:cNvSpPr/>
                <p:nvPr/>
              </p:nvSpPr>
              <p:spPr>
                <a:xfrm>
                  <a:off x="2591780" y="2996953"/>
                  <a:ext cx="540060" cy="288031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381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73" name="Прямоугольник 372"/>
                <p:cNvSpPr/>
                <p:nvPr/>
              </p:nvSpPr>
              <p:spPr>
                <a:xfrm>
                  <a:off x="2591780" y="3284986"/>
                  <a:ext cx="540060" cy="288031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381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74" name="Прямоугольник 373"/>
                <p:cNvSpPr/>
                <p:nvPr/>
              </p:nvSpPr>
              <p:spPr>
                <a:xfrm>
                  <a:off x="2591780" y="3573017"/>
                  <a:ext cx="540060" cy="288031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381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75" name="Прямоугольник 374"/>
                <p:cNvSpPr/>
                <p:nvPr/>
              </p:nvSpPr>
              <p:spPr>
                <a:xfrm>
                  <a:off x="2591780" y="3861049"/>
                  <a:ext cx="540060" cy="288031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381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76" name="Прямоугольник 375"/>
                <p:cNvSpPr/>
                <p:nvPr/>
              </p:nvSpPr>
              <p:spPr>
                <a:xfrm>
                  <a:off x="2591780" y="4149082"/>
                  <a:ext cx="540060" cy="288031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381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77" name="Прямоугольник 376"/>
                <p:cNvSpPr/>
                <p:nvPr/>
              </p:nvSpPr>
              <p:spPr>
                <a:xfrm>
                  <a:off x="2591780" y="4437113"/>
                  <a:ext cx="540060" cy="288031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381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78" name="Прямоугольник 377"/>
                <p:cNvSpPr/>
                <p:nvPr/>
              </p:nvSpPr>
              <p:spPr>
                <a:xfrm>
                  <a:off x="2591780" y="4725144"/>
                  <a:ext cx="540060" cy="288031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381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</p:grpSp>
        <p:grpSp>
          <p:nvGrpSpPr>
            <p:cNvPr id="379" name="Группа 378"/>
            <p:cNvGrpSpPr/>
            <p:nvPr/>
          </p:nvGrpSpPr>
          <p:grpSpPr>
            <a:xfrm>
              <a:off x="1852444" y="4873857"/>
              <a:ext cx="512534" cy="293493"/>
              <a:chOff x="1259632" y="5373216"/>
              <a:chExt cx="512534" cy="293493"/>
            </a:xfrm>
          </p:grpSpPr>
          <p:grpSp>
            <p:nvGrpSpPr>
              <p:cNvPr id="380" name="Группа 379"/>
              <p:cNvGrpSpPr/>
              <p:nvPr/>
            </p:nvGrpSpPr>
            <p:grpSpPr>
              <a:xfrm>
                <a:off x="1275594" y="5373216"/>
                <a:ext cx="496572" cy="149477"/>
                <a:chOff x="1275594" y="5373216"/>
                <a:chExt cx="496572" cy="149477"/>
              </a:xfrm>
            </p:grpSpPr>
            <p:cxnSp>
              <p:nvCxnSpPr>
                <p:cNvPr id="385" name="Прямая соединительная линия 384"/>
                <p:cNvCxnSpPr/>
                <p:nvPr/>
              </p:nvCxnSpPr>
              <p:spPr>
                <a:xfrm flipV="1">
                  <a:off x="1275594" y="5445224"/>
                  <a:ext cx="313234" cy="60106"/>
                </a:xfrm>
                <a:prstGeom prst="line">
                  <a:avLst/>
                </a:prstGeom>
                <a:ln w="254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6" name="Прямая соединительная линия 385"/>
                <p:cNvCxnSpPr/>
                <p:nvPr/>
              </p:nvCxnSpPr>
              <p:spPr>
                <a:xfrm>
                  <a:off x="1565983" y="5453159"/>
                  <a:ext cx="206183" cy="69534"/>
                </a:xfrm>
                <a:prstGeom prst="line">
                  <a:avLst/>
                </a:prstGeom>
                <a:ln w="254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7" name="Прямая соединительная линия 386"/>
                <p:cNvCxnSpPr/>
                <p:nvPr/>
              </p:nvCxnSpPr>
              <p:spPr>
                <a:xfrm flipV="1">
                  <a:off x="1547664" y="5373216"/>
                  <a:ext cx="224502" cy="74482"/>
                </a:xfrm>
                <a:prstGeom prst="line">
                  <a:avLst/>
                </a:prstGeom>
                <a:ln w="254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81" name="Группа 380"/>
              <p:cNvGrpSpPr/>
              <p:nvPr/>
            </p:nvGrpSpPr>
            <p:grpSpPr>
              <a:xfrm flipV="1">
                <a:off x="1259632" y="5517232"/>
                <a:ext cx="496572" cy="149477"/>
                <a:chOff x="1275594" y="5373216"/>
                <a:chExt cx="496572" cy="149477"/>
              </a:xfrm>
            </p:grpSpPr>
            <p:cxnSp>
              <p:nvCxnSpPr>
                <p:cNvPr id="382" name="Прямая соединительная линия 381"/>
                <p:cNvCxnSpPr/>
                <p:nvPr/>
              </p:nvCxnSpPr>
              <p:spPr>
                <a:xfrm flipV="1">
                  <a:off x="1275594" y="5445224"/>
                  <a:ext cx="313234" cy="60106"/>
                </a:xfrm>
                <a:prstGeom prst="line">
                  <a:avLst/>
                </a:prstGeom>
                <a:ln w="254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3" name="Прямая соединительная линия 382"/>
                <p:cNvCxnSpPr/>
                <p:nvPr/>
              </p:nvCxnSpPr>
              <p:spPr>
                <a:xfrm>
                  <a:off x="1565983" y="5453159"/>
                  <a:ext cx="206183" cy="69534"/>
                </a:xfrm>
                <a:prstGeom prst="line">
                  <a:avLst/>
                </a:prstGeom>
                <a:ln w="254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4" name="Прямая соединительная линия 383"/>
                <p:cNvCxnSpPr/>
                <p:nvPr/>
              </p:nvCxnSpPr>
              <p:spPr>
                <a:xfrm flipV="1">
                  <a:off x="1547664" y="5373216"/>
                  <a:ext cx="224502" cy="74482"/>
                </a:xfrm>
                <a:prstGeom prst="line">
                  <a:avLst/>
                </a:prstGeom>
                <a:ln w="254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88" name="Группа 387"/>
            <p:cNvGrpSpPr/>
            <p:nvPr/>
          </p:nvGrpSpPr>
          <p:grpSpPr>
            <a:xfrm>
              <a:off x="3078192" y="4572570"/>
              <a:ext cx="512534" cy="293493"/>
              <a:chOff x="1259632" y="5373216"/>
              <a:chExt cx="512534" cy="293493"/>
            </a:xfrm>
          </p:grpSpPr>
          <p:grpSp>
            <p:nvGrpSpPr>
              <p:cNvPr id="389" name="Группа 388"/>
              <p:cNvGrpSpPr/>
              <p:nvPr/>
            </p:nvGrpSpPr>
            <p:grpSpPr>
              <a:xfrm>
                <a:off x="1275594" y="5373216"/>
                <a:ext cx="496572" cy="149477"/>
                <a:chOff x="1275594" y="5373216"/>
                <a:chExt cx="496572" cy="149477"/>
              </a:xfrm>
            </p:grpSpPr>
            <p:cxnSp>
              <p:nvCxnSpPr>
                <p:cNvPr id="394" name="Прямая соединительная линия 393"/>
                <p:cNvCxnSpPr/>
                <p:nvPr/>
              </p:nvCxnSpPr>
              <p:spPr>
                <a:xfrm flipV="1">
                  <a:off x="1275594" y="5445224"/>
                  <a:ext cx="313234" cy="60106"/>
                </a:xfrm>
                <a:prstGeom prst="line">
                  <a:avLst/>
                </a:prstGeom>
                <a:ln w="254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5" name="Прямая соединительная линия 394"/>
                <p:cNvCxnSpPr/>
                <p:nvPr/>
              </p:nvCxnSpPr>
              <p:spPr>
                <a:xfrm>
                  <a:off x="1565983" y="5453159"/>
                  <a:ext cx="206183" cy="69534"/>
                </a:xfrm>
                <a:prstGeom prst="line">
                  <a:avLst/>
                </a:prstGeom>
                <a:ln w="254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6" name="Прямая соединительная линия 395"/>
                <p:cNvCxnSpPr/>
                <p:nvPr/>
              </p:nvCxnSpPr>
              <p:spPr>
                <a:xfrm flipV="1">
                  <a:off x="1547664" y="5373216"/>
                  <a:ext cx="224502" cy="74482"/>
                </a:xfrm>
                <a:prstGeom prst="line">
                  <a:avLst/>
                </a:prstGeom>
                <a:ln w="254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90" name="Группа 389"/>
              <p:cNvGrpSpPr/>
              <p:nvPr/>
            </p:nvGrpSpPr>
            <p:grpSpPr>
              <a:xfrm flipV="1">
                <a:off x="1259632" y="5517232"/>
                <a:ext cx="496572" cy="149477"/>
                <a:chOff x="1275594" y="5373216"/>
                <a:chExt cx="496572" cy="149477"/>
              </a:xfrm>
            </p:grpSpPr>
            <p:cxnSp>
              <p:nvCxnSpPr>
                <p:cNvPr id="391" name="Прямая соединительная линия 390"/>
                <p:cNvCxnSpPr/>
                <p:nvPr/>
              </p:nvCxnSpPr>
              <p:spPr>
                <a:xfrm flipV="1">
                  <a:off x="1275594" y="5445224"/>
                  <a:ext cx="313234" cy="60106"/>
                </a:xfrm>
                <a:prstGeom prst="line">
                  <a:avLst/>
                </a:prstGeom>
                <a:ln w="254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2" name="Прямая соединительная линия 391"/>
                <p:cNvCxnSpPr/>
                <p:nvPr/>
              </p:nvCxnSpPr>
              <p:spPr>
                <a:xfrm>
                  <a:off x="1565983" y="5453159"/>
                  <a:ext cx="206183" cy="69534"/>
                </a:xfrm>
                <a:prstGeom prst="line">
                  <a:avLst/>
                </a:prstGeom>
                <a:ln w="254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3" name="Прямая соединительная линия 392"/>
                <p:cNvCxnSpPr/>
                <p:nvPr/>
              </p:nvCxnSpPr>
              <p:spPr>
                <a:xfrm flipV="1">
                  <a:off x="1547664" y="5373216"/>
                  <a:ext cx="224502" cy="74482"/>
                </a:xfrm>
                <a:prstGeom prst="line">
                  <a:avLst/>
                </a:prstGeom>
                <a:ln w="254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97" name="Группа 396"/>
            <p:cNvGrpSpPr/>
            <p:nvPr/>
          </p:nvGrpSpPr>
          <p:grpSpPr>
            <a:xfrm>
              <a:off x="3064429" y="4852410"/>
              <a:ext cx="512534" cy="293493"/>
              <a:chOff x="1259632" y="5373216"/>
              <a:chExt cx="512534" cy="293493"/>
            </a:xfrm>
          </p:grpSpPr>
          <p:grpSp>
            <p:nvGrpSpPr>
              <p:cNvPr id="398" name="Группа 397"/>
              <p:cNvGrpSpPr/>
              <p:nvPr/>
            </p:nvGrpSpPr>
            <p:grpSpPr>
              <a:xfrm>
                <a:off x="1275594" y="5373216"/>
                <a:ext cx="496572" cy="149477"/>
                <a:chOff x="1275594" y="5373216"/>
                <a:chExt cx="496572" cy="149477"/>
              </a:xfrm>
            </p:grpSpPr>
            <p:cxnSp>
              <p:nvCxnSpPr>
                <p:cNvPr id="403" name="Прямая соединительная линия 402"/>
                <p:cNvCxnSpPr/>
                <p:nvPr/>
              </p:nvCxnSpPr>
              <p:spPr>
                <a:xfrm flipV="1">
                  <a:off x="1275594" y="5445224"/>
                  <a:ext cx="313234" cy="60106"/>
                </a:xfrm>
                <a:prstGeom prst="line">
                  <a:avLst/>
                </a:prstGeom>
                <a:ln w="254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4" name="Прямая соединительная линия 403"/>
                <p:cNvCxnSpPr/>
                <p:nvPr/>
              </p:nvCxnSpPr>
              <p:spPr>
                <a:xfrm>
                  <a:off x="1565983" y="5453159"/>
                  <a:ext cx="206183" cy="69534"/>
                </a:xfrm>
                <a:prstGeom prst="line">
                  <a:avLst/>
                </a:prstGeom>
                <a:ln w="254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5" name="Прямая соединительная линия 404"/>
                <p:cNvCxnSpPr/>
                <p:nvPr/>
              </p:nvCxnSpPr>
              <p:spPr>
                <a:xfrm flipV="1">
                  <a:off x="1547664" y="5373216"/>
                  <a:ext cx="224502" cy="74482"/>
                </a:xfrm>
                <a:prstGeom prst="line">
                  <a:avLst/>
                </a:prstGeom>
                <a:ln w="254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99" name="Группа 398"/>
              <p:cNvGrpSpPr/>
              <p:nvPr/>
            </p:nvGrpSpPr>
            <p:grpSpPr>
              <a:xfrm flipV="1">
                <a:off x="1259632" y="5517232"/>
                <a:ext cx="496572" cy="149477"/>
                <a:chOff x="1275594" y="5373216"/>
                <a:chExt cx="496572" cy="149477"/>
              </a:xfrm>
            </p:grpSpPr>
            <p:cxnSp>
              <p:nvCxnSpPr>
                <p:cNvPr id="400" name="Прямая соединительная линия 399"/>
                <p:cNvCxnSpPr/>
                <p:nvPr/>
              </p:nvCxnSpPr>
              <p:spPr>
                <a:xfrm flipV="1">
                  <a:off x="1275594" y="5445224"/>
                  <a:ext cx="313234" cy="60106"/>
                </a:xfrm>
                <a:prstGeom prst="line">
                  <a:avLst/>
                </a:prstGeom>
                <a:ln w="254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1" name="Прямая соединительная линия 400"/>
                <p:cNvCxnSpPr/>
                <p:nvPr/>
              </p:nvCxnSpPr>
              <p:spPr>
                <a:xfrm>
                  <a:off x="1565983" y="5453159"/>
                  <a:ext cx="206183" cy="69534"/>
                </a:xfrm>
                <a:prstGeom prst="line">
                  <a:avLst/>
                </a:prstGeom>
                <a:ln w="254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2" name="Прямая соединительная линия 401"/>
                <p:cNvCxnSpPr/>
                <p:nvPr/>
              </p:nvCxnSpPr>
              <p:spPr>
                <a:xfrm flipV="1">
                  <a:off x="1547664" y="5373216"/>
                  <a:ext cx="224502" cy="74482"/>
                </a:xfrm>
                <a:prstGeom prst="line">
                  <a:avLst/>
                </a:prstGeom>
                <a:ln w="254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06" name="Группа 405"/>
            <p:cNvGrpSpPr/>
            <p:nvPr/>
          </p:nvGrpSpPr>
          <p:grpSpPr>
            <a:xfrm>
              <a:off x="3078192" y="5155310"/>
              <a:ext cx="512534" cy="293493"/>
              <a:chOff x="1259632" y="5373216"/>
              <a:chExt cx="512534" cy="293493"/>
            </a:xfrm>
          </p:grpSpPr>
          <p:grpSp>
            <p:nvGrpSpPr>
              <p:cNvPr id="407" name="Группа 406"/>
              <p:cNvGrpSpPr/>
              <p:nvPr/>
            </p:nvGrpSpPr>
            <p:grpSpPr>
              <a:xfrm>
                <a:off x="1275594" y="5373216"/>
                <a:ext cx="496572" cy="149477"/>
                <a:chOff x="1275594" y="5373216"/>
                <a:chExt cx="496572" cy="149477"/>
              </a:xfrm>
            </p:grpSpPr>
            <p:cxnSp>
              <p:nvCxnSpPr>
                <p:cNvPr id="412" name="Прямая соединительная линия 411"/>
                <p:cNvCxnSpPr/>
                <p:nvPr/>
              </p:nvCxnSpPr>
              <p:spPr>
                <a:xfrm flipV="1">
                  <a:off x="1275594" y="5445224"/>
                  <a:ext cx="313234" cy="60106"/>
                </a:xfrm>
                <a:prstGeom prst="line">
                  <a:avLst/>
                </a:prstGeom>
                <a:ln w="254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3" name="Прямая соединительная линия 412"/>
                <p:cNvCxnSpPr/>
                <p:nvPr/>
              </p:nvCxnSpPr>
              <p:spPr>
                <a:xfrm>
                  <a:off x="1565983" y="5453159"/>
                  <a:ext cx="206183" cy="69534"/>
                </a:xfrm>
                <a:prstGeom prst="line">
                  <a:avLst/>
                </a:prstGeom>
                <a:ln w="254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4" name="Прямая соединительная линия 413"/>
                <p:cNvCxnSpPr/>
                <p:nvPr/>
              </p:nvCxnSpPr>
              <p:spPr>
                <a:xfrm flipV="1">
                  <a:off x="1547664" y="5373216"/>
                  <a:ext cx="224502" cy="74482"/>
                </a:xfrm>
                <a:prstGeom prst="line">
                  <a:avLst/>
                </a:prstGeom>
                <a:ln w="254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08" name="Группа 407"/>
              <p:cNvGrpSpPr/>
              <p:nvPr/>
            </p:nvGrpSpPr>
            <p:grpSpPr>
              <a:xfrm flipV="1">
                <a:off x="1259632" y="5517232"/>
                <a:ext cx="496572" cy="149477"/>
                <a:chOff x="1275594" y="5373216"/>
                <a:chExt cx="496572" cy="149477"/>
              </a:xfrm>
            </p:grpSpPr>
            <p:cxnSp>
              <p:nvCxnSpPr>
                <p:cNvPr id="409" name="Прямая соединительная линия 408"/>
                <p:cNvCxnSpPr/>
                <p:nvPr/>
              </p:nvCxnSpPr>
              <p:spPr>
                <a:xfrm flipV="1">
                  <a:off x="1275594" y="5445224"/>
                  <a:ext cx="313234" cy="60106"/>
                </a:xfrm>
                <a:prstGeom prst="line">
                  <a:avLst/>
                </a:prstGeom>
                <a:ln w="254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0" name="Прямая соединительная линия 409"/>
                <p:cNvCxnSpPr/>
                <p:nvPr/>
              </p:nvCxnSpPr>
              <p:spPr>
                <a:xfrm>
                  <a:off x="1565983" y="5453159"/>
                  <a:ext cx="206183" cy="69534"/>
                </a:xfrm>
                <a:prstGeom prst="line">
                  <a:avLst/>
                </a:prstGeom>
                <a:ln w="254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1" name="Прямая соединительная линия 410"/>
                <p:cNvCxnSpPr/>
                <p:nvPr/>
              </p:nvCxnSpPr>
              <p:spPr>
                <a:xfrm flipV="1">
                  <a:off x="1547664" y="5373216"/>
                  <a:ext cx="224502" cy="74482"/>
                </a:xfrm>
                <a:prstGeom prst="line">
                  <a:avLst/>
                </a:prstGeom>
                <a:ln w="254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15" name="Группа 414"/>
            <p:cNvGrpSpPr/>
            <p:nvPr/>
          </p:nvGrpSpPr>
          <p:grpSpPr>
            <a:xfrm>
              <a:off x="4266324" y="4572570"/>
              <a:ext cx="512534" cy="293493"/>
              <a:chOff x="1259632" y="5373216"/>
              <a:chExt cx="512534" cy="293493"/>
            </a:xfrm>
          </p:grpSpPr>
          <p:grpSp>
            <p:nvGrpSpPr>
              <p:cNvPr id="416" name="Группа 415"/>
              <p:cNvGrpSpPr/>
              <p:nvPr/>
            </p:nvGrpSpPr>
            <p:grpSpPr>
              <a:xfrm>
                <a:off x="1275594" y="5373216"/>
                <a:ext cx="496572" cy="149477"/>
                <a:chOff x="1275594" y="5373216"/>
                <a:chExt cx="496572" cy="149477"/>
              </a:xfrm>
            </p:grpSpPr>
            <p:cxnSp>
              <p:nvCxnSpPr>
                <p:cNvPr id="421" name="Прямая соединительная линия 420"/>
                <p:cNvCxnSpPr/>
                <p:nvPr/>
              </p:nvCxnSpPr>
              <p:spPr>
                <a:xfrm flipV="1">
                  <a:off x="1275594" y="5445224"/>
                  <a:ext cx="313234" cy="60106"/>
                </a:xfrm>
                <a:prstGeom prst="line">
                  <a:avLst/>
                </a:prstGeom>
                <a:ln w="254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2" name="Прямая соединительная линия 421"/>
                <p:cNvCxnSpPr/>
                <p:nvPr/>
              </p:nvCxnSpPr>
              <p:spPr>
                <a:xfrm>
                  <a:off x="1565983" y="5453159"/>
                  <a:ext cx="206183" cy="69534"/>
                </a:xfrm>
                <a:prstGeom prst="line">
                  <a:avLst/>
                </a:prstGeom>
                <a:ln w="254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3" name="Прямая соединительная линия 422"/>
                <p:cNvCxnSpPr/>
                <p:nvPr/>
              </p:nvCxnSpPr>
              <p:spPr>
                <a:xfrm flipV="1">
                  <a:off x="1547664" y="5373216"/>
                  <a:ext cx="224502" cy="74482"/>
                </a:xfrm>
                <a:prstGeom prst="line">
                  <a:avLst/>
                </a:prstGeom>
                <a:ln w="254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7" name="Группа 416"/>
              <p:cNvGrpSpPr/>
              <p:nvPr/>
            </p:nvGrpSpPr>
            <p:grpSpPr>
              <a:xfrm flipV="1">
                <a:off x="1259632" y="5517232"/>
                <a:ext cx="496572" cy="149477"/>
                <a:chOff x="1275594" y="5373216"/>
                <a:chExt cx="496572" cy="149477"/>
              </a:xfrm>
            </p:grpSpPr>
            <p:cxnSp>
              <p:nvCxnSpPr>
                <p:cNvPr id="418" name="Прямая соединительная линия 417"/>
                <p:cNvCxnSpPr/>
                <p:nvPr/>
              </p:nvCxnSpPr>
              <p:spPr>
                <a:xfrm flipV="1">
                  <a:off x="1275594" y="5445224"/>
                  <a:ext cx="313234" cy="60106"/>
                </a:xfrm>
                <a:prstGeom prst="line">
                  <a:avLst/>
                </a:prstGeom>
                <a:ln w="254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9" name="Прямая соединительная линия 418"/>
                <p:cNvCxnSpPr/>
                <p:nvPr/>
              </p:nvCxnSpPr>
              <p:spPr>
                <a:xfrm>
                  <a:off x="1565983" y="5453159"/>
                  <a:ext cx="206183" cy="69534"/>
                </a:xfrm>
                <a:prstGeom prst="line">
                  <a:avLst/>
                </a:prstGeom>
                <a:ln w="254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0" name="Прямая соединительная линия 419"/>
                <p:cNvCxnSpPr/>
                <p:nvPr/>
              </p:nvCxnSpPr>
              <p:spPr>
                <a:xfrm flipV="1">
                  <a:off x="1547664" y="5373216"/>
                  <a:ext cx="224502" cy="74482"/>
                </a:xfrm>
                <a:prstGeom prst="line">
                  <a:avLst/>
                </a:prstGeom>
                <a:ln w="254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24" name="Группа 423"/>
            <p:cNvGrpSpPr/>
            <p:nvPr/>
          </p:nvGrpSpPr>
          <p:grpSpPr>
            <a:xfrm>
              <a:off x="4252561" y="4852410"/>
              <a:ext cx="512534" cy="293493"/>
              <a:chOff x="1259632" y="5373216"/>
              <a:chExt cx="512534" cy="293493"/>
            </a:xfrm>
          </p:grpSpPr>
          <p:grpSp>
            <p:nvGrpSpPr>
              <p:cNvPr id="425" name="Группа 424"/>
              <p:cNvGrpSpPr/>
              <p:nvPr/>
            </p:nvGrpSpPr>
            <p:grpSpPr>
              <a:xfrm>
                <a:off x="1275594" y="5373216"/>
                <a:ext cx="496572" cy="149477"/>
                <a:chOff x="1275594" y="5373216"/>
                <a:chExt cx="496572" cy="149477"/>
              </a:xfrm>
            </p:grpSpPr>
            <p:cxnSp>
              <p:nvCxnSpPr>
                <p:cNvPr id="430" name="Прямая соединительная линия 429"/>
                <p:cNvCxnSpPr/>
                <p:nvPr/>
              </p:nvCxnSpPr>
              <p:spPr>
                <a:xfrm flipV="1">
                  <a:off x="1275594" y="5445224"/>
                  <a:ext cx="313234" cy="60106"/>
                </a:xfrm>
                <a:prstGeom prst="line">
                  <a:avLst/>
                </a:prstGeom>
                <a:ln w="254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1" name="Прямая соединительная линия 430"/>
                <p:cNvCxnSpPr/>
                <p:nvPr/>
              </p:nvCxnSpPr>
              <p:spPr>
                <a:xfrm>
                  <a:off x="1565983" y="5453159"/>
                  <a:ext cx="206183" cy="69534"/>
                </a:xfrm>
                <a:prstGeom prst="line">
                  <a:avLst/>
                </a:prstGeom>
                <a:ln w="254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2" name="Прямая соединительная линия 431"/>
                <p:cNvCxnSpPr/>
                <p:nvPr/>
              </p:nvCxnSpPr>
              <p:spPr>
                <a:xfrm flipV="1">
                  <a:off x="1547664" y="5373216"/>
                  <a:ext cx="224502" cy="74482"/>
                </a:xfrm>
                <a:prstGeom prst="line">
                  <a:avLst/>
                </a:prstGeom>
                <a:ln w="254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6" name="Группа 425"/>
              <p:cNvGrpSpPr/>
              <p:nvPr/>
            </p:nvGrpSpPr>
            <p:grpSpPr>
              <a:xfrm flipV="1">
                <a:off x="1259632" y="5517232"/>
                <a:ext cx="496572" cy="149477"/>
                <a:chOff x="1275594" y="5373216"/>
                <a:chExt cx="496572" cy="149477"/>
              </a:xfrm>
            </p:grpSpPr>
            <p:cxnSp>
              <p:nvCxnSpPr>
                <p:cNvPr id="427" name="Прямая соединительная линия 426"/>
                <p:cNvCxnSpPr/>
                <p:nvPr/>
              </p:nvCxnSpPr>
              <p:spPr>
                <a:xfrm flipV="1">
                  <a:off x="1275594" y="5445224"/>
                  <a:ext cx="313234" cy="60106"/>
                </a:xfrm>
                <a:prstGeom prst="line">
                  <a:avLst/>
                </a:prstGeom>
                <a:ln w="254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8" name="Прямая соединительная линия 427"/>
                <p:cNvCxnSpPr/>
                <p:nvPr/>
              </p:nvCxnSpPr>
              <p:spPr>
                <a:xfrm>
                  <a:off x="1565983" y="5453159"/>
                  <a:ext cx="206183" cy="69534"/>
                </a:xfrm>
                <a:prstGeom prst="line">
                  <a:avLst/>
                </a:prstGeom>
                <a:ln w="254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9" name="Прямая соединительная линия 428"/>
                <p:cNvCxnSpPr/>
                <p:nvPr/>
              </p:nvCxnSpPr>
              <p:spPr>
                <a:xfrm flipV="1">
                  <a:off x="1547664" y="5373216"/>
                  <a:ext cx="224502" cy="74482"/>
                </a:xfrm>
                <a:prstGeom prst="line">
                  <a:avLst/>
                </a:prstGeom>
                <a:ln w="254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33" name="Группа 432"/>
            <p:cNvGrpSpPr/>
            <p:nvPr/>
          </p:nvGrpSpPr>
          <p:grpSpPr>
            <a:xfrm>
              <a:off x="4266324" y="5155310"/>
              <a:ext cx="512534" cy="293493"/>
              <a:chOff x="1259632" y="5373216"/>
              <a:chExt cx="512534" cy="293493"/>
            </a:xfrm>
          </p:grpSpPr>
          <p:grpSp>
            <p:nvGrpSpPr>
              <p:cNvPr id="434" name="Группа 433"/>
              <p:cNvGrpSpPr/>
              <p:nvPr/>
            </p:nvGrpSpPr>
            <p:grpSpPr>
              <a:xfrm>
                <a:off x="1275594" y="5373216"/>
                <a:ext cx="496572" cy="149477"/>
                <a:chOff x="1275594" y="5373216"/>
                <a:chExt cx="496572" cy="149477"/>
              </a:xfrm>
            </p:grpSpPr>
            <p:cxnSp>
              <p:nvCxnSpPr>
                <p:cNvPr id="439" name="Прямая соединительная линия 438"/>
                <p:cNvCxnSpPr/>
                <p:nvPr/>
              </p:nvCxnSpPr>
              <p:spPr>
                <a:xfrm flipV="1">
                  <a:off x="1275594" y="5445224"/>
                  <a:ext cx="313234" cy="60106"/>
                </a:xfrm>
                <a:prstGeom prst="line">
                  <a:avLst/>
                </a:prstGeom>
                <a:ln w="254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0" name="Прямая соединительная линия 439"/>
                <p:cNvCxnSpPr/>
                <p:nvPr/>
              </p:nvCxnSpPr>
              <p:spPr>
                <a:xfrm>
                  <a:off x="1565983" y="5453159"/>
                  <a:ext cx="206183" cy="69534"/>
                </a:xfrm>
                <a:prstGeom prst="line">
                  <a:avLst/>
                </a:prstGeom>
                <a:ln w="254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1" name="Прямая соединительная линия 440"/>
                <p:cNvCxnSpPr/>
                <p:nvPr/>
              </p:nvCxnSpPr>
              <p:spPr>
                <a:xfrm flipV="1">
                  <a:off x="1547664" y="5373216"/>
                  <a:ext cx="224502" cy="74482"/>
                </a:xfrm>
                <a:prstGeom prst="line">
                  <a:avLst/>
                </a:prstGeom>
                <a:ln w="254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5" name="Группа 434"/>
              <p:cNvGrpSpPr/>
              <p:nvPr/>
            </p:nvGrpSpPr>
            <p:grpSpPr>
              <a:xfrm flipV="1">
                <a:off x="1259632" y="5517232"/>
                <a:ext cx="496572" cy="149477"/>
                <a:chOff x="1275594" y="5373216"/>
                <a:chExt cx="496572" cy="149477"/>
              </a:xfrm>
            </p:grpSpPr>
            <p:cxnSp>
              <p:nvCxnSpPr>
                <p:cNvPr id="436" name="Прямая соединительная линия 435"/>
                <p:cNvCxnSpPr/>
                <p:nvPr/>
              </p:nvCxnSpPr>
              <p:spPr>
                <a:xfrm flipV="1">
                  <a:off x="1275594" y="5445224"/>
                  <a:ext cx="313234" cy="60106"/>
                </a:xfrm>
                <a:prstGeom prst="line">
                  <a:avLst/>
                </a:prstGeom>
                <a:ln w="254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7" name="Прямая соединительная линия 436"/>
                <p:cNvCxnSpPr/>
                <p:nvPr/>
              </p:nvCxnSpPr>
              <p:spPr>
                <a:xfrm>
                  <a:off x="1565983" y="5453159"/>
                  <a:ext cx="206183" cy="69534"/>
                </a:xfrm>
                <a:prstGeom prst="line">
                  <a:avLst/>
                </a:prstGeom>
                <a:ln w="254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8" name="Прямая соединительная линия 437"/>
                <p:cNvCxnSpPr/>
                <p:nvPr/>
              </p:nvCxnSpPr>
              <p:spPr>
                <a:xfrm flipV="1">
                  <a:off x="1547664" y="5373216"/>
                  <a:ext cx="224502" cy="74482"/>
                </a:xfrm>
                <a:prstGeom prst="line">
                  <a:avLst/>
                </a:prstGeom>
                <a:ln w="254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42" name="Группа 441"/>
            <p:cNvGrpSpPr/>
            <p:nvPr/>
          </p:nvGrpSpPr>
          <p:grpSpPr>
            <a:xfrm>
              <a:off x="4274802" y="5436666"/>
              <a:ext cx="512534" cy="293493"/>
              <a:chOff x="1259632" y="5373216"/>
              <a:chExt cx="512534" cy="293493"/>
            </a:xfrm>
          </p:grpSpPr>
          <p:grpSp>
            <p:nvGrpSpPr>
              <p:cNvPr id="443" name="Группа 442"/>
              <p:cNvGrpSpPr/>
              <p:nvPr/>
            </p:nvGrpSpPr>
            <p:grpSpPr>
              <a:xfrm>
                <a:off x="1275594" y="5373216"/>
                <a:ext cx="496572" cy="149477"/>
                <a:chOff x="1275594" y="5373216"/>
                <a:chExt cx="496572" cy="149477"/>
              </a:xfrm>
            </p:grpSpPr>
            <p:cxnSp>
              <p:nvCxnSpPr>
                <p:cNvPr id="448" name="Прямая соединительная линия 447"/>
                <p:cNvCxnSpPr/>
                <p:nvPr/>
              </p:nvCxnSpPr>
              <p:spPr>
                <a:xfrm flipV="1">
                  <a:off x="1275594" y="5445224"/>
                  <a:ext cx="313234" cy="60106"/>
                </a:xfrm>
                <a:prstGeom prst="line">
                  <a:avLst/>
                </a:prstGeom>
                <a:ln w="254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9" name="Прямая соединительная линия 448"/>
                <p:cNvCxnSpPr/>
                <p:nvPr/>
              </p:nvCxnSpPr>
              <p:spPr>
                <a:xfrm>
                  <a:off x="1565983" y="5453159"/>
                  <a:ext cx="206183" cy="69534"/>
                </a:xfrm>
                <a:prstGeom prst="line">
                  <a:avLst/>
                </a:prstGeom>
                <a:ln w="254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0" name="Прямая соединительная линия 449"/>
                <p:cNvCxnSpPr/>
                <p:nvPr/>
              </p:nvCxnSpPr>
              <p:spPr>
                <a:xfrm flipV="1">
                  <a:off x="1547664" y="5373216"/>
                  <a:ext cx="224502" cy="74482"/>
                </a:xfrm>
                <a:prstGeom prst="line">
                  <a:avLst/>
                </a:prstGeom>
                <a:ln w="254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44" name="Группа 443"/>
              <p:cNvGrpSpPr/>
              <p:nvPr/>
            </p:nvGrpSpPr>
            <p:grpSpPr>
              <a:xfrm flipV="1">
                <a:off x="1259632" y="5517232"/>
                <a:ext cx="496572" cy="149477"/>
                <a:chOff x="1275594" y="5373216"/>
                <a:chExt cx="496572" cy="149477"/>
              </a:xfrm>
            </p:grpSpPr>
            <p:cxnSp>
              <p:nvCxnSpPr>
                <p:cNvPr id="445" name="Прямая соединительная линия 444"/>
                <p:cNvCxnSpPr/>
                <p:nvPr/>
              </p:nvCxnSpPr>
              <p:spPr>
                <a:xfrm flipV="1">
                  <a:off x="1275594" y="5445224"/>
                  <a:ext cx="313234" cy="60106"/>
                </a:xfrm>
                <a:prstGeom prst="line">
                  <a:avLst/>
                </a:prstGeom>
                <a:ln w="254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6" name="Прямая соединительная линия 445"/>
                <p:cNvCxnSpPr/>
                <p:nvPr/>
              </p:nvCxnSpPr>
              <p:spPr>
                <a:xfrm>
                  <a:off x="1565983" y="5453159"/>
                  <a:ext cx="206183" cy="69534"/>
                </a:xfrm>
                <a:prstGeom prst="line">
                  <a:avLst/>
                </a:prstGeom>
                <a:ln w="254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7" name="Прямая соединительная линия 446"/>
                <p:cNvCxnSpPr/>
                <p:nvPr/>
              </p:nvCxnSpPr>
              <p:spPr>
                <a:xfrm flipV="1">
                  <a:off x="1547664" y="5373216"/>
                  <a:ext cx="224502" cy="74482"/>
                </a:xfrm>
                <a:prstGeom prst="line">
                  <a:avLst/>
                </a:prstGeom>
                <a:ln w="254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51" name="Группа 450"/>
            <p:cNvGrpSpPr/>
            <p:nvPr/>
          </p:nvGrpSpPr>
          <p:grpSpPr>
            <a:xfrm>
              <a:off x="4266324" y="4284538"/>
              <a:ext cx="512534" cy="293493"/>
              <a:chOff x="1259632" y="5373216"/>
              <a:chExt cx="512534" cy="293493"/>
            </a:xfrm>
          </p:grpSpPr>
          <p:grpSp>
            <p:nvGrpSpPr>
              <p:cNvPr id="452" name="Группа 451"/>
              <p:cNvGrpSpPr/>
              <p:nvPr/>
            </p:nvGrpSpPr>
            <p:grpSpPr>
              <a:xfrm>
                <a:off x="1275594" y="5373216"/>
                <a:ext cx="496572" cy="149477"/>
                <a:chOff x="1275594" y="5373216"/>
                <a:chExt cx="496572" cy="149477"/>
              </a:xfrm>
            </p:grpSpPr>
            <p:cxnSp>
              <p:nvCxnSpPr>
                <p:cNvPr id="457" name="Прямая соединительная линия 456"/>
                <p:cNvCxnSpPr/>
                <p:nvPr/>
              </p:nvCxnSpPr>
              <p:spPr>
                <a:xfrm flipV="1">
                  <a:off x="1275594" y="5445224"/>
                  <a:ext cx="313234" cy="60106"/>
                </a:xfrm>
                <a:prstGeom prst="line">
                  <a:avLst/>
                </a:prstGeom>
                <a:ln w="254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8" name="Прямая соединительная линия 457"/>
                <p:cNvCxnSpPr/>
                <p:nvPr/>
              </p:nvCxnSpPr>
              <p:spPr>
                <a:xfrm>
                  <a:off x="1565983" y="5453159"/>
                  <a:ext cx="206183" cy="69534"/>
                </a:xfrm>
                <a:prstGeom prst="line">
                  <a:avLst/>
                </a:prstGeom>
                <a:ln w="254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9" name="Прямая соединительная линия 458"/>
                <p:cNvCxnSpPr/>
                <p:nvPr/>
              </p:nvCxnSpPr>
              <p:spPr>
                <a:xfrm flipV="1">
                  <a:off x="1547664" y="5373216"/>
                  <a:ext cx="224502" cy="74482"/>
                </a:xfrm>
                <a:prstGeom prst="line">
                  <a:avLst/>
                </a:prstGeom>
                <a:ln w="254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53" name="Группа 452"/>
              <p:cNvGrpSpPr/>
              <p:nvPr/>
            </p:nvGrpSpPr>
            <p:grpSpPr>
              <a:xfrm flipV="1">
                <a:off x="1259632" y="5517232"/>
                <a:ext cx="496572" cy="149477"/>
                <a:chOff x="1275594" y="5373216"/>
                <a:chExt cx="496572" cy="149477"/>
              </a:xfrm>
            </p:grpSpPr>
            <p:cxnSp>
              <p:nvCxnSpPr>
                <p:cNvPr id="454" name="Прямая соединительная линия 453"/>
                <p:cNvCxnSpPr/>
                <p:nvPr/>
              </p:nvCxnSpPr>
              <p:spPr>
                <a:xfrm flipV="1">
                  <a:off x="1275594" y="5445224"/>
                  <a:ext cx="313234" cy="60106"/>
                </a:xfrm>
                <a:prstGeom prst="line">
                  <a:avLst/>
                </a:prstGeom>
                <a:ln w="254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5" name="Прямая соединительная линия 454"/>
                <p:cNvCxnSpPr/>
                <p:nvPr/>
              </p:nvCxnSpPr>
              <p:spPr>
                <a:xfrm>
                  <a:off x="1565983" y="5453159"/>
                  <a:ext cx="206183" cy="69534"/>
                </a:xfrm>
                <a:prstGeom prst="line">
                  <a:avLst/>
                </a:prstGeom>
                <a:ln w="254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6" name="Прямая соединительная линия 455"/>
                <p:cNvCxnSpPr/>
                <p:nvPr/>
              </p:nvCxnSpPr>
              <p:spPr>
                <a:xfrm flipV="1">
                  <a:off x="1547664" y="5373216"/>
                  <a:ext cx="224502" cy="74482"/>
                </a:xfrm>
                <a:prstGeom prst="line">
                  <a:avLst/>
                </a:prstGeom>
                <a:ln w="2540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460" name="Прямая со стрелкой 459"/>
            <p:cNvCxnSpPr/>
            <p:nvPr/>
          </p:nvCxnSpPr>
          <p:spPr>
            <a:xfrm>
              <a:off x="1826530" y="4129498"/>
              <a:ext cx="2988332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61" name="Изображение 46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14662" y="3826036"/>
              <a:ext cx="683695" cy="255110"/>
            </a:xfrm>
            <a:prstGeom prst="rect">
              <a:avLst/>
            </a:prstGeom>
          </p:spPr>
        </p:pic>
        <p:pic>
          <p:nvPicPr>
            <p:cNvPr id="462" name="Изображение 46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7371" y="4932353"/>
              <a:ext cx="355600" cy="228600"/>
            </a:xfrm>
            <a:prstGeom prst="rect">
              <a:avLst/>
            </a:prstGeom>
          </p:spPr>
        </p:pic>
        <p:sp>
          <p:nvSpPr>
            <p:cNvPr id="463" name="TextBox 462"/>
            <p:cNvSpPr txBox="1"/>
            <p:nvPr/>
          </p:nvSpPr>
          <p:spPr>
            <a:xfrm>
              <a:off x="5179316" y="4190848"/>
              <a:ext cx="15121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Myriad Pro" charset="0"/>
                  <a:ea typeface="Myriad Pro" charset="0"/>
                  <a:cs typeface="Myriad Pro" charset="0"/>
                </a:rPr>
                <a:t>Cluster</a:t>
              </a:r>
              <a:endParaRPr lang="ru-RU" sz="2400" dirty="0">
                <a:latin typeface="Myriad Pro" charset="0"/>
                <a:ea typeface="Myriad Pro" charset="0"/>
                <a:cs typeface="Myriad Pro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1896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6" name="applause.wav"/>
          </p:stSnd>
        </p:sndAc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 anchor="t">
            <a:normAutofit/>
          </a:bodyPr>
          <a:lstStyle/>
          <a:p>
            <a:pPr algn="l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  <a:cs typeface="Times New Roman" pitchFamily="18" charset="0"/>
              </a:rPr>
              <a:t>Muon chambers features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Myriad Pro" pitchFamily="34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8000" y="907200"/>
            <a:ext cx="77764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dirty="0">
                <a:latin typeface="Myriad Pro" charset="0"/>
                <a:ea typeface="Myriad Pro" charset="0"/>
                <a:cs typeface="Myriad Pro" charset="0"/>
              </a:rPr>
              <a:t>Muon track parameters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>
                <a:latin typeface="Myriad Pro" charset="0"/>
                <a:ea typeface="Myriad Pro" charset="0"/>
                <a:cs typeface="Myriad Pro" charset="0"/>
              </a:rPr>
              <a:t>Quality of track fit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>
                <a:latin typeface="Myriad Pro" charset="0"/>
                <a:ea typeface="Myriad Pro" charset="0"/>
                <a:cs typeface="Myriad Pro" charset="0"/>
              </a:rPr>
              <a:t>Number of active chambers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>
                <a:latin typeface="Myriad Pro" charset="0"/>
                <a:ea typeface="Myriad Pro" charset="0"/>
                <a:cs typeface="Myriad Pro" charset="0"/>
              </a:rPr>
              <a:t>Distance between the track and the active chambers</a:t>
            </a:r>
          </a:p>
          <a:p>
            <a:pPr marL="342900" indent="-342900">
              <a:buFont typeface="Arial" charset="0"/>
              <a:buChar char="•"/>
            </a:pPr>
            <a:r>
              <a:rPr lang="ru-RU" sz="2400" dirty="0">
                <a:latin typeface="Myriad Pro" charset="0"/>
                <a:ea typeface="Myriad Pro" charset="0"/>
                <a:cs typeface="Myriad Pro" charset="0"/>
              </a:rPr>
              <a:t> </a:t>
            </a:r>
            <a:endParaRPr lang="en-US" sz="2400" dirty="0">
              <a:latin typeface="Myriad Pro" charset="0"/>
              <a:ea typeface="Myriad Pro" charset="0"/>
              <a:cs typeface="Myriad Pro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is-IS" sz="2400" dirty="0">
                <a:latin typeface="Myriad Pro" charset="0"/>
                <a:ea typeface="Myriad Pro" charset="0"/>
                <a:cs typeface="Myriad Pro" charset="0"/>
              </a:rPr>
              <a:t>…</a:t>
            </a:r>
            <a:endParaRPr lang="ru-RU" sz="2400" dirty="0">
              <a:latin typeface="Myriad Pro" charset="0"/>
              <a:ea typeface="Myriad Pro" charset="0"/>
              <a:cs typeface="Myriad Pro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1691680" y="2884469"/>
            <a:ext cx="5760640" cy="3496859"/>
            <a:chOff x="1763688" y="2713455"/>
            <a:chExt cx="6006268" cy="3645962"/>
          </a:xfrm>
        </p:grpSpPr>
        <p:grpSp>
          <p:nvGrpSpPr>
            <p:cNvPr id="56" name="Группа 55"/>
            <p:cNvGrpSpPr/>
            <p:nvPr/>
          </p:nvGrpSpPr>
          <p:grpSpPr>
            <a:xfrm>
              <a:off x="2477368" y="2713455"/>
              <a:ext cx="432048" cy="3027600"/>
              <a:chOff x="1835696" y="2204864"/>
              <a:chExt cx="432048" cy="3024336"/>
            </a:xfrm>
          </p:grpSpPr>
          <p:sp>
            <p:nvSpPr>
              <p:cNvPr id="57" name="Прямоугольник 56"/>
              <p:cNvSpPr/>
              <p:nvPr/>
            </p:nvSpPr>
            <p:spPr>
              <a:xfrm>
                <a:off x="1835696" y="2204864"/>
                <a:ext cx="432048" cy="504056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8" name="Прямоугольник 57"/>
              <p:cNvSpPr/>
              <p:nvPr/>
            </p:nvSpPr>
            <p:spPr>
              <a:xfrm>
                <a:off x="1835696" y="2708920"/>
                <a:ext cx="432048" cy="504056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9" name="Прямоугольник 58"/>
              <p:cNvSpPr/>
              <p:nvPr/>
            </p:nvSpPr>
            <p:spPr>
              <a:xfrm>
                <a:off x="1835696" y="3212976"/>
                <a:ext cx="432048" cy="504056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0" name="Прямоугольник 59"/>
              <p:cNvSpPr/>
              <p:nvPr/>
            </p:nvSpPr>
            <p:spPr>
              <a:xfrm>
                <a:off x="1835696" y="3717032"/>
                <a:ext cx="432048" cy="504056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1" name="Прямоугольник 60"/>
              <p:cNvSpPr/>
              <p:nvPr/>
            </p:nvSpPr>
            <p:spPr>
              <a:xfrm>
                <a:off x="1835696" y="4221088"/>
                <a:ext cx="432048" cy="504056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2" name="Прямоугольник 61"/>
              <p:cNvSpPr/>
              <p:nvPr/>
            </p:nvSpPr>
            <p:spPr>
              <a:xfrm>
                <a:off x="1835696" y="4725144"/>
                <a:ext cx="432048" cy="504056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63" name="Прямоугольник 62"/>
            <p:cNvSpPr/>
            <p:nvPr/>
          </p:nvSpPr>
          <p:spPr>
            <a:xfrm>
              <a:off x="2977424" y="2713455"/>
              <a:ext cx="504056" cy="302760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381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64" name="Группа 63"/>
            <p:cNvGrpSpPr/>
            <p:nvPr/>
          </p:nvGrpSpPr>
          <p:grpSpPr>
            <a:xfrm>
              <a:off x="3549488" y="2713455"/>
              <a:ext cx="432048" cy="3027600"/>
              <a:chOff x="1835696" y="2204864"/>
              <a:chExt cx="432048" cy="3024336"/>
            </a:xfrm>
          </p:grpSpPr>
          <p:sp>
            <p:nvSpPr>
              <p:cNvPr id="65" name="Прямоугольник 64"/>
              <p:cNvSpPr/>
              <p:nvPr/>
            </p:nvSpPr>
            <p:spPr>
              <a:xfrm>
                <a:off x="1835696" y="2204864"/>
                <a:ext cx="432048" cy="504056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6" name="Прямоугольник 65"/>
              <p:cNvSpPr/>
              <p:nvPr/>
            </p:nvSpPr>
            <p:spPr>
              <a:xfrm>
                <a:off x="1835696" y="2708920"/>
                <a:ext cx="432048" cy="504056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7" name="Прямоугольник 66"/>
              <p:cNvSpPr/>
              <p:nvPr/>
            </p:nvSpPr>
            <p:spPr>
              <a:xfrm>
                <a:off x="1835696" y="3212976"/>
                <a:ext cx="432048" cy="504056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8" name="Прямоугольник 67"/>
              <p:cNvSpPr/>
              <p:nvPr/>
            </p:nvSpPr>
            <p:spPr>
              <a:xfrm>
                <a:off x="1835696" y="3717032"/>
                <a:ext cx="432048" cy="504056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9" name="Прямоугольник 68"/>
              <p:cNvSpPr/>
              <p:nvPr/>
            </p:nvSpPr>
            <p:spPr>
              <a:xfrm>
                <a:off x="1835696" y="4221088"/>
                <a:ext cx="432048" cy="504056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0" name="Прямоугольник 69"/>
              <p:cNvSpPr/>
              <p:nvPr/>
            </p:nvSpPr>
            <p:spPr>
              <a:xfrm>
                <a:off x="1835696" y="4725144"/>
                <a:ext cx="432048" cy="504056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71" name="Прямоугольник 70"/>
            <p:cNvSpPr/>
            <p:nvPr/>
          </p:nvSpPr>
          <p:spPr>
            <a:xfrm>
              <a:off x="4049544" y="2713455"/>
              <a:ext cx="504056" cy="302760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381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72" name="Группа 71"/>
            <p:cNvGrpSpPr/>
            <p:nvPr/>
          </p:nvGrpSpPr>
          <p:grpSpPr>
            <a:xfrm>
              <a:off x="4621608" y="2713455"/>
              <a:ext cx="432048" cy="3027600"/>
              <a:chOff x="1835696" y="2204864"/>
              <a:chExt cx="432048" cy="3024336"/>
            </a:xfrm>
          </p:grpSpPr>
          <p:sp>
            <p:nvSpPr>
              <p:cNvPr id="73" name="Прямоугольник 72"/>
              <p:cNvSpPr/>
              <p:nvPr/>
            </p:nvSpPr>
            <p:spPr>
              <a:xfrm>
                <a:off x="1835696" y="2204864"/>
                <a:ext cx="432048" cy="504056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4" name="Прямоугольник 73"/>
              <p:cNvSpPr/>
              <p:nvPr/>
            </p:nvSpPr>
            <p:spPr>
              <a:xfrm>
                <a:off x="1835696" y="2708920"/>
                <a:ext cx="432048" cy="504056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5" name="Прямоугольник 74"/>
              <p:cNvSpPr/>
              <p:nvPr/>
            </p:nvSpPr>
            <p:spPr>
              <a:xfrm>
                <a:off x="1835696" y="3212976"/>
                <a:ext cx="432048" cy="504056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6" name="Прямоугольник 75"/>
              <p:cNvSpPr/>
              <p:nvPr/>
            </p:nvSpPr>
            <p:spPr>
              <a:xfrm>
                <a:off x="1835696" y="3717032"/>
                <a:ext cx="432048" cy="504056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7" name="Прямоугольник 76"/>
              <p:cNvSpPr/>
              <p:nvPr/>
            </p:nvSpPr>
            <p:spPr>
              <a:xfrm>
                <a:off x="1835696" y="4221088"/>
                <a:ext cx="432048" cy="504056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8" name="Прямоугольник 77"/>
              <p:cNvSpPr/>
              <p:nvPr/>
            </p:nvSpPr>
            <p:spPr>
              <a:xfrm>
                <a:off x="1835696" y="4725144"/>
                <a:ext cx="432048" cy="504056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79" name="Прямоугольник 78"/>
            <p:cNvSpPr/>
            <p:nvPr/>
          </p:nvSpPr>
          <p:spPr>
            <a:xfrm>
              <a:off x="5121664" y="2713455"/>
              <a:ext cx="504056" cy="302760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381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80" name="Группа 79"/>
            <p:cNvGrpSpPr/>
            <p:nvPr/>
          </p:nvGrpSpPr>
          <p:grpSpPr>
            <a:xfrm>
              <a:off x="5693728" y="2713455"/>
              <a:ext cx="432048" cy="3027600"/>
              <a:chOff x="1835696" y="2204864"/>
              <a:chExt cx="432048" cy="3024336"/>
            </a:xfrm>
          </p:grpSpPr>
          <p:sp>
            <p:nvSpPr>
              <p:cNvPr id="81" name="Прямоугольник 80"/>
              <p:cNvSpPr/>
              <p:nvPr/>
            </p:nvSpPr>
            <p:spPr>
              <a:xfrm>
                <a:off x="1835696" y="2204864"/>
                <a:ext cx="432048" cy="504056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2" name="Прямоугольник 81"/>
              <p:cNvSpPr/>
              <p:nvPr/>
            </p:nvSpPr>
            <p:spPr>
              <a:xfrm>
                <a:off x="1835696" y="2708920"/>
                <a:ext cx="432048" cy="504056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3" name="Прямоугольник 82"/>
              <p:cNvSpPr/>
              <p:nvPr/>
            </p:nvSpPr>
            <p:spPr>
              <a:xfrm>
                <a:off x="1835696" y="3212976"/>
                <a:ext cx="432048" cy="504056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4" name="Прямоугольник 83"/>
              <p:cNvSpPr/>
              <p:nvPr/>
            </p:nvSpPr>
            <p:spPr>
              <a:xfrm>
                <a:off x="1835696" y="3717032"/>
                <a:ext cx="432048" cy="504056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5" name="Прямоугольник 84"/>
              <p:cNvSpPr/>
              <p:nvPr/>
            </p:nvSpPr>
            <p:spPr>
              <a:xfrm>
                <a:off x="1835696" y="4221088"/>
                <a:ext cx="432048" cy="504056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6" name="Прямоугольник 85"/>
              <p:cNvSpPr/>
              <p:nvPr/>
            </p:nvSpPr>
            <p:spPr>
              <a:xfrm>
                <a:off x="1835696" y="4725144"/>
                <a:ext cx="432048" cy="504056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87" name="Прямоугольник 86"/>
            <p:cNvSpPr/>
            <p:nvPr/>
          </p:nvSpPr>
          <p:spPr>
            <a:xfrm>
              <a:off x="6193784" y="2713455"/>
              <a:ext cx="504056" cy="302760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381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88" name="Группа 87"/>
            <p:cNvGrpSpPr/>
            <p:nvPr/>
          </p:nvGrpSpPr>
          <p:grpSpPr>
            <a:xfrm>
              <a:off x="6765848" y="2713455"/>
              <a:ext cx="432048" cy="3027600"/>
              <a:chOff x="1835696" y="2204864"/>
              <a:chExt cx="432048" cy="3024336"/>
            </a:xfrm>
          </p:grpSpPr>
          <p:sp>
            <p:nvSpPr>
              <p:cNvPr id="89" name="Прямоугольник 88"/>
              <p:cNvSpPr/>
              <p:nvPr/>
            </p:nvSpPr>
            <p:spPr>
              <a:xfrm>
                <a:off x="1835696" y="2204864"/>
                <a:ext cx="432048" cy="504056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0" name="Прямоугольник 89"/>
              <p:cNvSpPr/>
              <p:nvPr/>
            </p:nvSpPr>
            <p:spPr>
              <a:xfrm>
                <a:off x="1835696" y="2708920"/>
                <a:ext cx="432048" cy="504056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1" name="Прямоугольник 90"/>
              <p:cNvSpPr/>
              <p:nvPr/>
            </p:nvSpPr>
            <p:spPr>
              <a:xfrm>
                <a:off x="1835696" y="3212976"/>
                <a:ext cx="432048" cy="504056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2" name="Прямоугольник 91"/>
              <p:cNvSpPr/>
              <p:nvPr/>
            </p:nvSpPr>
            <p:spPr>
              <a:xfrm>
                <a:off x="1835696" y="3717032"/>
                <a:ext cx="432048" cy="504056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3" name="Прямоугольник 92"/>
              <p:cNvSpPr/>
              <p:nvPr/>
            </p:nvSpPr>
            <p:spPr>
              <a:xfrm>
                <a:off x="1835696" y="4221088"/>
                <a:ext cx="432048" cy="504056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4" name="Прямоугольник 93"/>
              <p:cNvSpPr/>
              <p:nvPr/>
            </p:nvSpPr>
            <p:spPr>
              <a:xfrm>
                <a:off x="1835696" y="4725144"/>
                <a:ext cx="432048" cy="504056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95" name="Прямоугольник 94"/>
            <p:cNvSpPr/>
            <p:nvPr/>
          </p:nvSpPr>
          <p:spPr>
            <a:xfrm>
              <a:off x="7265900" y="2713455"/>
              <a:ext cx="504056" cy="302760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3810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  <a:latin typeface="Myriad Pro" charset="0"/>
                  <a:ea typeface="Myriad Pro" charset="0"/>
                  <a:cs typeface="Myriad Pro" charset="0"/>
                </a:rPr>
                <a:t>Metal</a:t>
              </a:r>
              <a:endParaRPr lang="ru-RU" sz="2400" dirty="0">
                <a:solidFill>
                  <a:schemeClr val="tx1"/>
                </a:solidFill>
                <a:latin typeface="Myriad Pro" charset="0"/>
                <a:ea typeface="Myriad Pro" charset="0"/>
                <a:cs typeface="Myriad Pro" charset="0"/>
              </a:endParaRPr>
            </a:p>
          </p:txBody>
        </p:sp>
        <p:cxnSp>
          <p:nvCxnSpPr>
            <p:cNvPr id="96" name="Прямая со стрелкой 95"/>
            <p:cNvCxnSpPr/>
            <p:nvPr/>
          </p:nvCxnSpPr>
          <p:spPr>
            <a:xfrm flipV="1">
              <a:off x="1763688" y="4347242"/>
              <a:ext cx="4728126" cy="819021"/>
            </a:xfrm>
            <a:prstGeom prst="straightConnector1">
              <a:avLst/>
            </a:prstGeom>
            <a:ln w="508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Прямая со стрелкой 96"/>
            <p:cNvCxnSpPr/>
            <p:nvPr/>
          </p:nvCxnSpPr>
          <p:spPr>
            <a:xfrm>
              <a:off x="2477368" y="5958351"/>
              <a:ext cx="401444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Прямая соединительная линия 97"/>
            <p:cNvCxnSpPr/>
            <p:nvPr/>
          </p:nvCxnSpPr>
          <p:spPr>
            <a:xfrm>
              <a:off x="6491814" y="4347242"/>
              <a:ext cx="0" cy="1611109"/>
            </a:xfrm>
            <a:prstGeom prst="line">
              <a:avLst/>
            </a:prstGeom>
            <a:ln w="381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9" name="Изображение 9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34719" y="4831742"/>
              <a:ext cx="203200" cy="241300"/>
            </a:xfrm>
            <a:prstGeom prst="rect">
              <a:avLst/>
            </a:prstGeom>
          </p:spPr>
        </p:pic>
        <p:pic>
          <p:nvPicPr>
            <p:cNvPr id="100" name="Изображение 9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69925" y="6041917"/>
              <a:ext cx="850900" cy="317500"/>
            </a:xfrm>
            <a:prstGeom prst="rect">
              <a:avLst/>
            </a:prstGeom>
          </p:spPr>
        </p:pic>
      </p:grp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1987" y="2463428"/>
            <a:ext cx="8509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14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6" name="applause.wav"/>
          </p:stSnd>
        </p:sndAc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 anchor="t">
            <a:normAutofit/>
          </a:bodyPr>
          <a:lstStyle/>
          <a:p>
            <a:pPr algn="l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  <a:cs typeface="Times New Roman" pitchFamily="18" charset="0"/>
              </a:rPr>
              <a:t>Machine learning in PID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Myriad Pro" pitchFamily="34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28000" y="907200"/>
            <a:ext cx="8064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Myriad Pro" charset="0"/>
                <a:ea typeface="Myriad Pro" charset="0"/>
                <a:cs typeface="Myriad Pro" charset="0"/>
              </a:rPr>
              <a:t>Particle identification </a:t>
            </a:r>
            <a:r>
              <a:rPr lang="en-US" sz="2400">
                <a:latin typeface="Myriad Pro" charset="0"/>
                <a:ea typeface="Myriad Pro" charset="0"/>
                <a:cs typeface="Myriad Pro" charset="0"/>
              </a:rPr>
              <a:t>is multiclass problem in machine learning:</a:t>
            </a:r>
            <a:endParaRPr lang="ru-RU" sz="2400" dirty="0">
              <a:latin typeface="Myriad Pro" charset="0"/>
              <a:ea typeface="Myriad Pro" charset="0"/>
              <a:cs typeface="Myriad Pro" charset="0"/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915439" y="1700808"/>
            <a:ext cx="7977041" cy="4631744"/>
            <a:chOff x="454106" y="1340769"/>
            <a:chExt cx="7977041" cy="4631744"/>
          </a:xfrm>
        </p:grpSpPr>
        <p:pic>
          <p:nvPicPr>
            <p:cNvPr id="22" name="Изображение 2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2256128" y="1050915"/>
              <a:ext cx="4631744" cy="521145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454106" y="5013176"/>
              <a:ext cx="151216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Myriad Pro" charset="0"/>
                  <a:ea typeface="Myriad Pro" charset="0"/>
                  <a:cs typeface="Myriad Pro" charset="0"/>
                </a:rPr>
                <a:t>Tracking System</a:t>
              </a:r>
              <a:endParaRPr lang="ru-RU" sz="2400" dirty="0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67544" y="3822139"/>
              <a:ext cx="151216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Myriad Pro" charset="0"/>
                  <a:ea typeface="Myriad Pro" charset="0"/>
                  <a:cs typeface="Myriad Pro" charset="0"/>
                </a:rPr>
                <a:t>ECAL &amp; HCAL</a:t>
              </a:r>
              <a:endParaRPr lang="ru-RU" sz="2400" dirty="0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54106" y="2785561"/>
              <a:ext cx="15121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latin typeface="Myriad Pro" charset="0"/>
                  <a:ea typeface="Myriad Pro" charset="0"/>
                  <a:cs typeface="Myriad Pro" charset="0"/>
                </a:rPr>
                <a:t>RICH</a:t>
              </a:r>
              <a:endParaRPr lang="ru-RU" sz="2400" dirty="0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67544" y="1517362"/>
              <a:ext cx="151216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latin typeface="Myriad Pro" charset="0"/>
                  <a:ea typeface="Myriad Pro" charset="0"/>
                  <a:cs typeface="Myriad Pro" charset="0"/>
                </a:rPr>
                <a:t>Muon Chambers</a:t>
              </a:r>
              <a:endParaRPr lang="ru-RU" sz="2400" dirty="0">
                <a:latin typeface="Myriad Pro" charset="0"/>
                <a:ea typeface="Myriad Pro" charset="0"/>
                <a:cs typeface="Myriad Pro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918979" y="1959223"/>
              <a:ext cx="15121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latin typeface="Myriad Pro" charset="0"/>
                  <a:ea typeface="Myriad Pro" charset="0"/>
                  <a:cs typeface="Myriad Pro" charset="0"/>
                </a:rPr>
                <a:t>Ghost</a:t>
              </a:r>
              <a:endParaRPr lang="ru-RU" sz="2400" dirty="0">
                <a:latin typeface="Myriad Pro" charset="0"/>
                <a:ea typeface="Myriad Pro" charset="0"/>
                <a:cs typeface="Myriad Pro" charset="0"/>
              </a:endParaRPr>
            </a:p>
          </p:txBody>
        </p:sp>
      </p:grpSp>
      <p:pic>
        <p:nvPicPr>
          <p:cNvPr id="28" name="Изображение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7745" y="5408790"/>
            <a:ext cx="152400" cy="165100"/>
          </a:xfrm>
          <a:prstGeom prst="rect">
            <a:avLst/>
          </a:prstGeom>
        </p:spPr>
      </p:pic>
      <p:pic>
        <p:nvPicPr>
          <p:cNvPr id="29" name="Изображение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2345" y="4777913"/>
            <a:ext cx="190500" cy="241300"/>
          </a:xfrm>
          <a:prstGeom prst="rect">
            <a:avLst/>
          </a:prstGeom>
        </p:spPr>
      </p:pic>
      <p:pic>
        <p:nvPicPr>
          <p:cNvPr id="30" name="Изображение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5249" y="3579659"/>
            <a:ext cx="304800" cy="254000"/>
          </a:xfrm>
          <a:prstGeom prst="rect">
            <a:avLst/>
          </a:prstGeom>
        </p:spPr>
      </p:pic>
      <p:pic>
        <p:nvPicPr>
          <p:cNvPr id="31" name="Изображение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2345" y="4223236"/>
            <a:ext cx="203200" cy="165100"/>
          </a:xfrm>
          <a:prstGeom prst="rect">
            <a:avLst/>
          </a:prstGeom>
        </p:spPr>
      </p:pic>
      <p:pic>
        <p:nvPicPr>
          <p:cNvPr id="32" name="Изображение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6049" y="3037432"/>
            <a:ext cx="203200" cy="24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04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9" name="applause.wav"/>
          </p:stSnd>
        </p:sndAc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 anchor="t">
            <a:normAutofit/>
          </a:bodyPr>
          <a:lstStyle/>
          <a:p>
            <a:pPr algn="l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  <a:cs typeface="Times New Roman" pitchFamily="18" charset="0"/>
              </a:rPr>
              <a:t>Machine learning in PID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Myriad Pro" pitchFamily="34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28000" y="836712"/>
            <a:ext cx="8064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Myriad Pro" charset="0"/>
                <a:ea typeface="Myriad Pro" charset="0"/>
                <a:cs typeface="Myriad Pro" charset="0"/>
              </a:rPr>
              <a:t>In modern experiments the particles are recognized very well:</a:t>
            </a:r>
            <a:endParaRPr lang="ru-RU" sz="2400" dirty="0">
              <a:latin typeface="Myriad Pro" charset="0"/>
              <a:ea typeface="Myriad Pro" charset="0"/>
              <a:cs typeface="Myriad Pro" charset="0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636" y="1268760"/>
            <a:ext cx="6466780" cy="5171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46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4" name="applause.wav"/>
          </p:stSnd>
        </p:sndAc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5"/>
          <p:cNvSpPr txBox="1">
            <a:spLocks/>
          </p:cNvSpPr>
          <p:nvPr/>
        </p:nvSpPr>
        <p:spPr>
          <a:xfrm>
            <a:off x="396000" y="1854000"/>
            <a:ext cx="864049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Myriad Pro" charset="0"/>
                <a:ea typeface="Myriad Pro" charset="0"/>
                <a:cs typeface="Myriad Pro" charset="0"/>
              </a:rPr>
              <a:t>Testing Hypotheses Experimentally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Myriad Pro" charset="0"/>
              <a:ea typeface="Myriad Pro" charset="0"/>
              <a:cs typeface="Myria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447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3" name="applause.wav"/>
          </p:stSnd>
        </p:sndAc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 anchor="t">
            <a:normAutofit/>
          </a:bodyPr>
          <a:lstStyle/>
          <a:p>
            <a:pPr algn="l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  <a:cs typeface="Times New Roman" pitchFamily="18" charset="0"/>
              </a:rPr>
              <a:t>Extra Dimensions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Myriad Pro" pitchFamily="34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8000" y="907200"/>
            <a:ext cx="748841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600"/>
              </a:spcAft>
            </a:pPr>
            <a:r>
              <a:rPr lang="en-US" sz="2400" dirty="0"/>
              <a:t>Why is gravity so much weaker than the other forces?</a:t>
            </a:r>
          </a:p>
          <a:p>
            <a:pPr marL="342900" indent="-342900">
              <a:spcAft>
                <a:spcPts val="1600"/>
              </a:spcAft>
              <a:buFont typeface="Arial" charset="0"/>
              <a:buChar char="•"/>
            </a:pPr>
            <a:r>
              <a:rPr lang="en-US" sz="2400" dirty="0"/>
              <a:t>Large Extra Dimension (LED models)</a:t>
            </a:r>
          </a:p>
          <a:p>
            <a:pPr marL="342900" indent="-342900">
              <a:spcAft>
                <a:spcPts val="1600"/>
              </a:spcAft>
              <a:buFont typeface="Arial" charset="0"/>
              <a:buChar char="•"/>
            </a:pPr>
            <a:r>
              <a:rPr lang="en-US" sz="2400" dirty="0"/>
              <a:t>Graviton</a:t>
            </a:r>
          </a:p>
          <a:p>
            <a:pPr marL="342900" indent="-342900">
              <a:spcAft>
                <a:spcPts val="1600"/>
              </a:spcAft>
              <a:buFont typeface="Arial" charset="0"/>
              <a:buChar char="•"/>
            </a:pPr>
            <a:r>
              <a:rPr lang="en-US" sz="2400" dirty="0"/>
              <a:t>Micro black-holes</a:t>
            </a:r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47" y="3789040"/>
            <a:ext cx="3749861" cy="210381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77967" y="5877272"/>
            <a:ext cx="70769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0070C0"/>
                </a:solidFill>
              </a:rPr>
              <a:t>https://www.youtube.com/watch?v=BMvT2sriq34 </a:t>
            </a:r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014" y="2270592"/>
            <a:ext cx="5081458" cy="334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31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applause.wav"/>
          </p:stSnd>
        </p:sndAc>
      </p:transition>
    </mc:Choice>
    <mc:Fallback xmlns="">
      <p:transition spd="slow">
        <p:sndAc>
          <p:stSnd>
            <p:snd r:embed="rId6" name="applause.wav"/>
          </p:stSnd>
        </p:sndAc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 anchor="t">
            <a:normAutofit/>
          </a:bodyPr>
          <a:lstStyle/>
          <a:p>
            <a:pPr algn="l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  <a:cs typeface="Times New Roman" pitchFamily="18" charset="0"/>
              </a:rPr>
              <a:t>Theory Graveyard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Myriad Pro" pitchFamily="34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28658" y="6021288"/>
            <a:ext cx="23756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QFTHEP2015/ http://bit.ly/2FkadnH </a:t>
            </a: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5180" y="907200"/>
            <a:ext cx="8539308" cy="427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25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applause.wav"/>
          </p:stSnd>
        </p:sndAc>
      </p:transition>
    </mc:Choice>
    <mc:Fallback xmlns="">
      <p:transition spd="slow">
        <p:sndAc>
          <p:stSnd>
            <p:snd r:embed="rId5" name="applause.wav"/>
          </p:stSnd>
        </p:sndAc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 anchor="t">
            <a:normAutofit/>
          </a:bodyPr>
          <a:lstStyle/>
          <a:p>
            <a:pPr algn="l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  <a:cs typeface="Times New Roman" pitchFamily="18" charset="0"/>
              </a:rPr>
              <a:t>Looking for Higgs Boson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Myriad Pro" pitchFamily="34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7584" y="907200"/>
            <a:ext cx="792046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Looking for:</a:t>
            </a:r>
          </a:p>
          <a:p>
            <a:pPr marL="342900" indent="-342900">
              <a:buFont typeface="Arial" charset="0"/>
              <a:buChar char="•"/>
            </a:pPr>
            <a:endParaRPr lang="ru-RU" sz="2400" dirty="0"/>
          </a:p>
          <a:p>
            <a:pPr marL="342900" indent="-342900">
              <a:buFont typeface="Arial" charset="0"/>
              <a:buChar char="•"/>
            </a:pPr>
            <a:endParaRPr lang="en-US" sz="2400" dirty="0"/>
          </a:p>
          <a:p>
            <a:pPr marL="342900" indent="-342900">
              <a:buFont typeface="Arial" charset="0"/>
              <a:buChar char="•"/>
            </a:pPr>
            <a:endParaRPr lang="en-US" sz="2400" dirty="0"/>
          </a:p>
          <a:p>
            <a:pPr marL="342900" indent="-342900">
              <a:buFont typeface="Arial" charset="0"/>
              <a:buChar char="•"/>
            </a:pPr>
            <a:endParaRPr lang="en-US" sz="2400" dirty="0"/>
          </a:p>
          <a:p>
            <a:pPr marL="342900" indent="-342900">
              <a:buFont typeface="Arial" charset="0"/>
              <a:buChar char="•"/>
            </a:pPr>
            <a:endParaRPr lang="en-US" sz="2400" dirty="0"/>
          </a:p>
          <a:p>
            <a:pPr marL="342900" indent="-342900">
              <a:buFont typeface="Arial" charset="0"/>
              <a:buChar char="•"/>
            </a:pPr>
            <a:endParaRPr lang="en-US" sz="2400" dirty="0"/>
          </a:p>
          <a:p>
            <a:pPr marL="342900" indent="-342900">
              <a:buFont typeface="Arial" charset="0"/>
              <a:buChar char="•"/>
            </a:pPr>
            <a:endParaRPr lang="en-US" sz="2400" dirty="0"/>
          </a:p>
          <a:p>
            <a:pPr marL="342900" indent="-342900">
              <a:buFont typeface="Arial" charset="0"/>
              <a:buChar char="•"/>
            </a:pPr>
            <a:endParaRPr lang="en-US" sz="2400" dirty="0"/>
          </a:p>
          <a:p>
            <a:pPr marL="342900" indent="-342900">
              <a:buFont typeface="Arial" charset="0"/>
              <a:buChar char="•"/>
            </a:pPr>
            <a:endParaRPr lang="en-US" sz="2400" dirty="0"/>
          </a:p>
          <a:p>
            <a:pPr marL="342900" indent="-342900">
              <a:buFont typeface="Arial" charset="0"/>
              <a:buChar char="•"/>
            </a:pPr>
            <a:endParaRPr lang="en-US" sz="2400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279018"/>
            <a:ext cx="4526829" cy="4390342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431" y="260648"/>
            <a:ext cx="4655349" cy="2112444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5776" y="994168"/>
            <a:ext cx="1270000" cy="3302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27584" y="1414207"/>
            <a:ext cx="40142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https://cds.cern.ch/record/2230893 </a:t>
            </a:r>
          </a:p>
        </p:txBody>
      </p:sp>
    </p:spTree>
    <p:extLst>
      <p:ext uri="{BB962C8B-B14F-4D97-AF65-F5344CB8AC3E}">
        <p14:creationId xmlns:p14="http://schemas.microsoft.com/office/powerpoint/2010/main" val="136662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applause.wav"/>
          </p:stSnd>
        </p:sndAc>
      </p:transition>
    </mc:Choice>
    <mc:Fallback xmlns="">
      <p:transition spd="slow">
        <p:sndAc>
          <p:stSnd>
            <p:snd r:embed="rId7" name="applause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 anchor="t">
            <a:normAutofit/>
          </a:bodyPr>
          <a:lstStyle/>
          <a:p>
            <a:pPr algn="l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  <a:cs typeface="Times New Roman" pitchFamily="18" charset="0"/>
              </a:rPr>
              <a:t>CERN 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Myriad Pro" pitchFamily="34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8000" y="907200"/>
            <a:ext cx="799247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600"/>
              </a:spcAft>
              <a:buFont typeface="Arial" charset="0"/>
              <a:buChar char="•"/>
            </a:pPr>
            <a:r>
              <a:rPr lang="en-US" sz="2400" dirty="0"/>
              <a:t>The world largest international laboratory</a:t>
            </a:r>
          </a:p>
          <a:p>
            <a:pPr marL="342900" indent="-342900">
              <a:spcAft>
                <a:spcPts val="1600"/>
              </a:spcAft>
              <a:buFont typeface="Arial" charset="0"/>
              <a:buChar char="•"/>
            </a:pPr>
            <a:r>
              <a:rPr lang="en-US" sz="2400" dirty="0"/>
              <a:t>More than 20 experiments </a:t>
            </a:r>
            <a:r>
              <a:rPr lang="mr-IN" sz="2400" dirty="0"/>
              <a:t>–</a:t>
            </a:r>
            <a:r>
              <a:rPr lang="en-US" sz="2400" dirty="0"/>
              <a:t> international collaborations</a:t>
            </a:r>
          </a:p>
          <a:p>
            <a:pPr marL="342900" indent="-342900">
              <a:spcAft>
                <a:spcPts val="1600"/>
              </a:spcAft>
              <a:buFont typeface="Arial" charset="0"/>
              <a:buChar char="•"/>
            </a:pPr>
            <a:r>
              <a:rPr lang="en-US" sz="2400" dirty="0"/>
              <a:t>Birthplace of the WWW</a:t>
            </a:r>
          </a:p>
          <a:p>
            <a:pPr marL="342900" indent="-342900">
              <a:spcAft>
                <a:spcPts val="1600"/>
              </a:spcAft>
              <a:buFont typeface="Arial" charset="0"/>
              <a:buChar char="•"/>
            </a:pPr>
            <a:r>
              <a:rPr lang="en-US" sz="2400" dirty="0"/>
              <a:t>Large Hadron Collider </a:t>
            </a:r>
            <a:r>
              <a:rPr lang="mr-IN" sz="2400" dirty="0"/>
              <a:t>–</a:t>
            </a:r>
            <a:r>
              <a:rPr lang="en-US" sz="2400" dirty="0"/>
              <a:t> arena for the Universe models contest</a:t>
            </a:r>
          </a:p>
        </p:txBody>
      </p:sp>
    </p:spTree>
    <p:extLst>
      <p:ext uri="{BB962C8B-B14F-4D97-AF65-F5344CB8AC3E}">
        <p14:creationId xmlns:p14="http://schemas.microsoft.com/office/powerpoint/2010/main" val="4354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3" name="applause.wav"/>
          </p:stSnd>
        </p:sndAc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 anchor="t">
            <a:normAutofit/>
          </a:bodyPr>
          <a:lstStyle/>
          <a:p>
            <a:pPr algn="l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  <a:cs typeface="Times New Roman" pitchFamily="18" charset="0"/>
              </a:rPr>
              <a:t>Feynman Diagrams Detour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Myriad Pro" pitchFamily="34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8000" y="4932000"/>
            <a:ext cx="7920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Decay of a </a:t>
            </a:r>
            <a:r>
              <a:rPr lang="en-US" sz="2400" dirty="0" err="1"/>
              <a:t>muon</a:t>
            </a:r>
            <a:r>
              <a:rPr lang="en-US" sz="2400" dirty="0"/>
              <a:t> into a </a:t>
            </a:r>
            <a:r>
              <a:rPr lang="ru-RU" sz="2400" dirty="0"/>
              <a:t>        </a:t>
            </a:r>
            <a:r>
              <a:rPr lang="en-US" sz="2400" dirty="0"/>
              <a:t> particle and a </a:t>
            </a:r>
            <a:r>
              <a:rPr lang="en-US" sz="2400" dirty="0" err="1"/>
              <a:t>muon</a:t>
            </a:r>
            <a:r>
              <a:rPr lang="en-US" sz="2400" dirty="0"/>
              <a:t> neutrino</a:t>
            </a: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350" y="493523"/>
            <a:ext cx="5043300" cy="4591661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1513" y="5493584"/>
            <a:ext cx="3009900" cy="355600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8492" y="5004000"/>
            <a:ext cx="5715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6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applause.wav"/>
          </p:stSnd>
        </p:sndAc>
      </p:transition>
    </mc:Choice>
    <mc:Fallback xmlns="">
      <p:transition spd="slow">
        <p:sndAc>
          <p:stSnd>
            <p:snd r:embed="rId7" name="applause.wav"/>
          </p:stSnd>
        </p:sndAc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 anchor="t">
            <a:normAutofit/>
          </a:bodyPr>
          <a:lstStyle/>
          <a:p>
            <a:pPr algn="l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  <a:cs typeface="Times New Roman" pitchFamily="18" charset="0"/>
              </a:rPr>
              <a:t>Feynman Diagrams Detour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Myriad Pro" pitchFamily="34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8000" y="4932000"/>
            <a:ext cx="77764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Interaction</a:t>
            </a:r>
            <a:r>
              <a:rPr lang="ru-RU" sz="2400" dirty="0"/>
              <a:t> </a:t>
            </a:r>
            <a:r>
              <a:rPr lang="en-US" sz="2400" dirty="0"/>
              <a:t>points are represented by vertices (red). It also mark places where charge, momentum and energy conservation must be valid</a:t>
            </a: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001" y="493200"/>
            <a:ext cx="5044801" cy="459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206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applause.wav"/>
          </p:stSnd>
        </p:sndAc>
      </p:transition>
    </mc:Choice>
    <mc:Fallback xmlns="">
      <p:transition spd="slow">
        <p:sndAc>
          <p:stSnd>
            <p:snd r:embed="rId5" name="applause.wav"/>
          </p:stSnd>
        </p:sndAc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 anchor="t">
            <a:normAutofit/>
          </a:bodyPr>
          <a:lstStyle/>
          <a:p>
            <a:pPr algn="l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  <a:cs typeface="Times New Roman" pitchFamily="18" charset="0"/>
              </a:rPr>
              <a:t>Feynman Diagrams Detour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Myriad Pro" pitchFamily="34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8000" y="4932000"/>
            <a:ext cx="8136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secondary vertex shows the creation of particles. Here, the </a:t>
            </a:r>
            <a:r>
              <a:rPr lang="ru-RU" sz="2400" dirty="0"/>
              <a:t> </a:t>
            </a:r>
            <a:r>
              <a:rPr lang="en-US" sz="2400" dirty="0"/>
              <a:t> </a:t>
            </a:r>
            <a:r>
              <a:rPr lang="ru-RU" sz="2400" dirty="0"/>
              <a:t> </a:t>
            </a:r>
          </a:p>
          <a:p>
            <a:r>
              <a:rPr lang="ru-RU" sz="2400" dirty="0"/>
              <a:t>       </a:t>
            </a:r>
            <a:r>
              <a:rPr lang="en-US" sz="2400" dirty="0"/>
              <a:t>particle transforms into an electron and an electron anti-neutrino.</a:t>
            </a: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0" t="12856" b="16241"/>
          <a:stretch/>
        </p:blipFill>
        <p:spPr>
          <a:xfrm>
            <a:off x="1931517" y="652411"/>
            <a:ext cx="5569892" cy="4104457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600" y="5373216"/>
            <a:ext cx="3683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816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applause.wav"/>
          </p:stSnd>
        </p:sndAc>
      </p:transition>
    </mc:Choice>
    <mc:Fallback xmlns="">
      <p:transition spd="slow">
        <p:sndAc>
          <p:stSnd>
            <p:snd r:embed="rId6" name="applause.wav"/>
          </p:stSnd>
        </p:sndAc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 anchor="t">
            <a:normAutofit/>
          </a:bodyPr>
          <a:lstStyle/>
          <a:p>
            <a:pPr algn="l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  <a:cs typeface="Times New Roman" pitchFamily="18" charset="0"/>
              </a:rPr>
              <a:t>Feynman Diagrams Detour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Myriad Pro" pitchFamily="34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8000" y="907200"/>
            <a:ext cx="7920464" cy="44832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600"/>
              </a:spcAft>
              <a:buFont typeface="Arial" charset="0"/>
              <a:buChar char="•"/>
            </a:pPr>
            <a:r>
              <a:rPr lang="en-US" sz="2400" dirty="0"/>
              <a:t>Represent quantum process</a:t>
            </a:r>
            <a:r>
              <a:rPr lang="ru-RU" sz="2400" dirty="0"/>
              <a:t> (</a:t>
            </a:r>
            <a:r>
              <a:rPr lang="en-US" sz="2400" dirty="0"/>
              <a:t>space and time)</a:t>
            </a:r>
          </a:p>
          <a:p>
            <a:pPr marL="342900" indent="-342900">
              <a:spcAft>
                <a:spcPts val="1600"/>
              </a:spcAft>
              <a:buFont typeface="Arial" charset="0"/>
              <a:buChar char="•"/>
            </a:pPr>
            <a:r>
              <a:rPr lang="en-US" sz="2400" dirty="0"/>
              <a:t>Based on Quantum Field Theory</a:t>
            </a:r>
            <a:endParaRPr lang="ru-RU" sz="2400" dirty="0"/>
          </a:p>
          <a:p>
            <a:pPr marL="342900" indent="-342900">
              <a:spcAft>
                <a:spcPts val="1600"/>
              </a:spcAft>
              <a:buFont typeface="Arial" charset="0"/>
              <a:buChar char="•"/>
            </a:pPr>
            <a:r>
              <a:rPr lang="en-US" sz="2400" dirty="0"/>
              <a:t>Consist of</a:t>
            </a:r>
          </a:p>
          <a:p>
            <a:pPr marL="800100" lvl="1" indent="-342900">
              <a:spcAft>
                <a:spcPts val="1600"/>
              </a:spcAft>
              <a:buFont typeface=".AppleSystemUIFont" charset="0"/>
              <a:buChar char="−"/>
            </a:pPr>
            <a:r>
              <a:rPr lang="en-US" sz="2400" dirty="0"/>
              <a:t>elementary particles (straight lines)</a:t>
            </a:r>
          </a:p>
          <a:p>
            <a:pPr marL="800100" lvl="1" indent="-342900">
              <a:spcAft>
                <a:spcPts val="1600"/>
              </a:spcAft>
              <a:buFont typeface=".AppleSystemUIFont" charset="0"/>
              <a:buChar char="−"/>
            </a:pPr>
            <a:r>
              <a:rPr lang="en-US" sz="2400" dirty="0"/>
              <a:t>Force representatives (bosons, wavy lines)</a:t>
            </a:r>
          </a:p>
          <a:p>
            <a:pPr marL="342900" indent="-342900">
              <a:spcAft>
                <a:spcPts val="1600"/>
              </a:spcAft>
              <a:buFont typeface="Arial" charset="0"/>
              <a:buChar char="•"/>
            </a:pPr>
            <a:r>
              <a:rPr lang="en-US" sz="2400" dirty="0"/>
              <a:t>Vertex represent interaction point</a:t>
            </a:r>
          </a:p>
          <a:p>
            <a:pPr marL="800100" lvl="1" indent="-342900">
              <a:spcAft>
                <a:spcPts val="1600"/>
              </a:spcAft>
              <a:buFont typeface=".AppleSystemUIFont" charset="0"/>
              <a:buChar char="−"/>
            </a:pPr>
            <a:r>
              <a:rPr lang="en-US" sz="2400" dirty="0"/>
              <a:t>Conservation of energy and momenta</a:t>
            </a:r>
          </a:p>
          <a:p>
            <a:pPr marL="342900" indent="-342900">
              <a:spcAft>
                <a:spcPts val="1600"/>
              </a:spcAft>
              <a:buFont typeface="Arial" charset="0"/>
              <a:buChar char="•"/>
            </a:pPr>
            <a:r>
              <a:rPr lang="en-US" sz="2400" dirty="0"/>
              <a:t>Allows for calculation of probability of the process</a:t>
            </a: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0" t="12856" b="16241"/>
          <a:stretch/>
        </p:blipFill>
        <p:spPr>
          <a:xfrm>
            <a:off x="5423397" y="603064"/>
            <a:ext cx="3720603" cy="274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38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applause.wav"/>
          </p:stSnd>
        </p:sndAc>
      </p:transition>
    </mc:Choice>
    <mc:Fallback xmlns="">
      <p:transition spd="slow">
        <p:sndAc>
          <p:stSnd>
            <p:snd r:embed="rId5" name="applause.wav"/>
          </p:stSnd>
        </p:sndAc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 anchor="t">
            <a:normAutofit/>
          </a:bodyPr>
          <a:lstStyle/>
          <a:p>
            <a:pPr algn="l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  <a:cs typeface="Times New Roman" pitchFamily="18" charset="0"/>
              </a:rPr>
              <a:t>Z Boson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Myriad Pro" pitchFamily="34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8000" y="908720"/>
            <a:ext cx="7920464" cy="44525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600"/>
              </a:spcAft>
              <a:buFont typeface="Arial" charset="0"/>
              <a:buChar char="•"/>
            </a:pPr>
            <a:r>
              <a:rPr lang="en-US" sz="2400" dirty="0"/>
              <a:t>Mediates weak interactions along with W-bosons</a:t>
            </a:r>
          </a:p>
          <a:p>
            <a:pPr marL="342900" indent="-342900">
              <a:spcAft>
                <a:spcPts val="1600"/>
              </a:spcAft>
              <a:buFont typeface="Arial" charset="0"/>
              <a:buChar char="•"/>
            </a:pPr>
            <a:r>
              <a:rPr lang="en-US" sz="2400" dirty="0"/>
              <a:t>Can decay into: </a:t>
            </a:r>
          </a:p>
          <a:p>
            <a:pPr marL="800100" lvl="1" indent="-342900">
              <a:spcAft>
                <a:spcPts val="1600"/>
              </a:spcAft>
              <a:buFont typeface=".AppleSystemUIFont" charset="0"/>
              <a:buChar char="−"/>
            </a:pPr>
            <a:r>
              <a:rPr lang="en-US" sz="2400" dirty="0"/>
              <a:t>lepton, anti-lepton pair (10%)</a:t>
            </a:r>
          </a:p>
          <a:p>
            <a:pPr marL="800100" lvl="1" indent="-342900">
              <a:spcAft>
                <a:spcPts val="1600"/>
              </a:spcAft>
              <a:buFont typeface=".AppleSystemUIFont" charset="0"/>
              <a:buChar char="−"/>
            </a:pPr>
            <a:r>
              <a:rPr lang="en-US" sz="2400" dirty="0"/>
              <a:t>Neutrino, anti-neutrino pair (20%)</a:t>
            </a:r>
          </a:p>
          <a:p>
            <a:pPr marL="800100" lvl="1" indent="-342900">
              <a:spcAft>
                <a:spcPts val="1600"/>
              </a:spcAft>
              <a:buFont typeface=".AppleSystemUIFont" charset="0"/>
              <a:buChar char="−"/>
            </a:pPr>
            <a:r>
              <a:rPr lang="en-US" sz="2400" dirty="0"/>
              <a:t>Quark, anti-quark (70%)</a:t>
            </a:r>
            <a:endParaRPr lang="ru-RU" sz="2400" dirty="0">
              <a:solidFill>
                <a:srgbClr val="0070C0"/>
              </a:solidFill>
            </a:endParaRPr>
          </a:p>
          <a:p>
            <a:pPr marL="800100" lvl="1" indent="-342900">
              <a:spcAft>
                <a:spcPts val="1600"/>
              </a:spcAft>
              <a:buFont typeface=".AppleSystemUIFont" charset="0"/>
              <a:buChar char="−"/>
            </a:pPr>
            <a:r>
              <a:rPr lang="en-US" sz="2200" dirty="0">
                <a:solidFill>
                  <a:srgbClr val="0070C0"/>
                </a:solidFill>
              </a:rPr>
              <a:t>http://pdglive.lbl.gov/Particle.action?init=0&amp;node=S044</a:t>
            </a:r>
            <a:r>
              <a:rPr lang="ru-RU" sz="2200" dirty="0">
                <a:solidFill>
                  <a:srgbClr val="0070C0"/>
                </a:solidFill>
              </a:rPr>
              <a:t> </a:t>
            </a:r>
            <a:endParaRPr lang="en-US" sz="2400" dirty="0">
              <a:solidFill>
                <a:srgbClr val="0070C0"/>
              </a:solidFill>
            </a:endParaRPr>
          </a:p>
          <a:p>
            <a:pPr marL="342900" indent="-342900">
              <a:spcAft>
                <a:spcPts val="1600"/>
              </a:spcAft>
              <a:buFont typeface="Arial" charset="0"/>
              <a:buChar char="•"/>
            </a:pPr>
            <a:r>
              <a:rPr lang="en-US" sz="2400" dirty="0"/>
              <a:t>Important part of SM jigsaw puzzle</a:t>
            </a:r>
          </a:p>
          <a:p>
            <a:pPr marL="342900" indent="-342900">
              <a:spcAft>
                <a:spcPts val="1600"/>
              </a:spcAft>
              <a:buFont typeface="Arial" charset="0"/>
              <a:buChar char="•"/>
            </a:pPr>
            <a:r>
              <a:rPr lang="en-US" sz="2400" dirty="0"/>
              <a:t>Discovered in 1983 at CERN</a:t>
            </a:r>
          </a:p>
        </p:txBody>
      </p:sp>
    </p:spTree>
    <p:extLst>
      <p:ext uri="{BB962C8B-B14F-4D97-AF65-F5344CB8AC3E}">
        <p14:creationId xmlns:p14="http://schemas.microsoft.com/office/powerpoint/2010/main" val="179620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applause.wav"/>
          </p:stSnd>
        </p:sndAc>
      </p:transition>
    </mc:Choice>
    <mc:Fallback xmlns="">
      <p:transition spd="slow">
        <p:sndAc>
          <p:stSnd>
            <p:snd r:embed="rId4" name="applause.wav"/>
          </p:stSnd>
        </p:sndAc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 anchor="t">
            <a:normAutofit/>
          </a:bodyPr>
          <a:lstStyle/>
          <a:p>
            <a:pPr algn="l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  <a:cs typeface="Times New Roman" pitchFamily="18" charset="0"/>
              </a:rPr>
              <a:t>Process Probability Estimation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Myriad Pro" pitchFamily="34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8000" y="4182179"/>
            <a:ext cx="78698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Process of particle (Z) decay is called </a:t>
            </a:r>
            <a:r>
              <a:rPr lang="en-US" sz="2400" i="1" dirty="0"/>
              <a:t>resonance</a:t>
            </a:r>
            <a:r>
              <a:rPr lang="en-US" sz="2400" dirty="0"/>
              <a:t> and its</a:t>
            </a:r>
            <a:r>
              <a:rPr lang="ru-RU" sz="2400" dirty="0"/>
              <a:t> </a:t>
            </a:r>
            <a:r>
              <a:rPr lang="en-US" sz="2400" dirty="0"/>
              <a:t>probability can be estimated from the diagram:</a:t>
            </a: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934" y="993796"/>
            <a:ext cx="2845328" cy="948443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886955"/>
            <a:ext cx="5165774" cy="283007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691680" y="6021288"/>
            <a:ext cx="60763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70C0"/>
                </a:solidFill>
              </a:rPr>
              <a:t>http://www.quantumdiaries.org/author/richard-ruiz/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endParaRPr lang="ru-RU" sz="2000" dirty="0">
              <a:solidFill>
                <a:srgbClr val="0070C0"/>
              </a:solidFill>
            </a:endParaRPr>
          </a:p>
        </p:txBody>
      </p:sp>
      <p:pic>
        <p:nvPicPr>
          <p:cNvPr id="15" name="Изображение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6588" y="2131220"/>
            <a:ext cx="304800" cy="254000"/>
          </a:xfrm>
          <a:prstGeom prst="rect">
            <a:avLst/>
          </a:prstGeom>
        </p:spPr>
      </p:pic>
      <p:pic>
        <p:nvPicPr>
          <p:cNvPr id="16" name="Изображение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61200" y="2097959"/>
            <a:ext cx="2701052" cy="1706259"/>
          </a:xfrm>
          <a:prstGeom prst="rect">
            <a:avLst/>
          </a:prstGeom>
        </p:spPr>
      </p:pic>
      <p:pic>
        <p:nvPicPr>
          <p:cNvPr id="18" name="Изображение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57663" y="3854302"/>
            <a:ext cx="762912" cy="221134"/>
          </a:xfrm>
          <a:prstGeom prst="rect">
            <a:avLst/>
          </a:prstGeom>
        </p:spPr>
      </p:pic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31335" y="3945351"/>
            <a:ext cx="407263" cy="175682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598" y="5025085"/>
            <a:ext cx="5735352" cy="977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40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applause.wav"/>
          </p:stSnd>
        </p:sndAc>
      </p:transition>
    </mc:Choice>
    <mc:Fallback xmlns="">
      <p:transition spd="slow">
        <p:sndAc>
          <p:stSnd>
            <p:snd r:embed="rId11" name="applause.wav"/>
          </p:stSnd>
        </p:sndAc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 anchor="t">
            <a:normAutofit/>
          </a:bodyPr>
          <a:lstStyle/>
          <a:p>
            <a:pPr algn="l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  <a:cs typeface="Times New Roman" pitchFamily="18" charset="0"/>
              </a:rPr>
              <a:t>Background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Myriad Pro" pitchFamily="34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4807" y="908720"/>
            <a:ext cx="815979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                                             (</a:t>
            </a:r>
            <a:r>
              <a:rPr lang="en-US" sz="2400" dirty="0" err="1"/>
              <a:t>Drell</a:t>
            </a:r>
            <a:r>
              <a:rPr lang="en-US" sz="2400" dirty="0"/>
              <a:t>-Yan process)</a:t>
            </a:r>
          </a:p>
          <a:p>
            <a:pPr marL="342900" indent="-342900">
              <a:buFont typeface="Arial" charset="0"/>
              <a:buChar char="•"/>
            </a:pPr>
            <a:endParaRPr lang="ru-RU" sz="2400" dirty="0"/>
          </a:p>
          <a:p>
            <a:pPr marL="342900" indent="-342900">
              <a:buFont typeface="Arial" charset="0"/>
              <a:buChar char="•"/>
            </a:pPr>
            <a:endParaRPr lang="ru-RU" sz="2400" dirty="0"/>
          </a:p>
          <a:p>
            <a:pPr marL="342900" indent="-342900">
              <a:buFont typeface="Arial" charset="0"/>
              <a:buChar char="•"/>
            </a:pPr>
            <a:endParaRPr lang="ru-RU" sz="2400" dirty="0"/>
          </a:p>
          <a:p>
            <a:pPr marL="342900" indent="-342900">
              <a:buFont typeface="Arial" charset="0"/>
              <a:buChar char="•"/>
            </a:pPr>
            <a:endParaRPr lang="ru-RU" sz="2400" dirty="0"/>
          </a:p>
          <a:p>
            <a:pPr marL="342900" indent="-342900">
              <a:buFont typeface="Arial" charset="0"/>
              <a:buChar char="•"/>
            </a:pPr>
            <a:endParaRPr lang="ru-RU" sz="2400" dirty="0"/>
          </a:p>
          <a:p>
            <a:pPr marL="342900" indent="-342900">
              <a:buFont typeface="Arial" charset="0"/>
              <a:buChar char="•"/>
            </a:pPr>
            <a:endParaRPr lang="ru-RU" sz="2400" dirty="0"/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766443"/>
            <a:ext cx="5151318" cy="1720460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9380" y="4005064"/>
            <a:ext cx="2716591" cy="1716075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0412" y="5877272"/>
            <a:ext cx="407263" cy="175682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1640" y="980728"/>
            <a:ext cx="25146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321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applause.wav"/>
          </p:stSnd>
        </p:sndAc>
      </p:transition>
    </mc:Choice>
    <mc:Fallback xmlns="">
      <p:transition spd="slow">
        <p:sndAc>
          <p:stSnd>
            <p:snd r:embed="rId8" name="applause.wav"/>
          </p:stSnd>
        </p:sndAc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Изображение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283" y="2132856"/>
            <a:ext cx="4956359" cy="165624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 anchor="t">
            <a:normAutofit/>
          </a:bodyPr>
          <a:lstStyle/>
          <a:p>
            <a:pPr algn="l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  <a:cs typeface="Times New Roman" pitchFamily="18" charset="0"/>
              </a:rPr>
              <a:t>Signal and Background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Myriad Pro" pitchFamily="34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8000" y="908720"/>
            <a:ext cx="81597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dirty="0"/>
              <a:t>Signal: </a:t>
            </a:r>
            <a:endParaRPr lang="ru-RU" sz="2400" dirty="0"/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Background: </a:t>
            </a:r>
            <a:r>
              <a:rPr lang="ru-RU" sz="2400" dirty="0"/>
              <a:t>                                          </a:t>
            </a:r>
            <a:r>
              <a:rPr lang="en-US" sz="2400" dirty="0"/>
              <a:t>(</a:t>
            </a:r>
            <a:r>
              <a:rPr lang="en-US" sz="2400" dirty="0" err="1"/>
              <a:t>Drell</a:t>
            </a:r>
            <a:r>
              <a:rPr lang="en-US" sz="2400" dirty="0"/>
              <a:t>-Yan)</a:t>
            </a:r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737" y="4030401"/>
            <a:ext cx="2261743" cy="160191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05970" y="4500409"/>
            <a:ext cx="4299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+</a:t>
            </a:r>
            <a:endParaRPr lang="ru-RU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5878082" y="4495495"/>
            <a:ext cx="494118" cy="589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=</a:t>
            </a:r>
            <a:endParaRPr lang="ru-RU" sz="3200" dirty="0"/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8283" y="969541"/>
            <a:ext cx="2578100" cy="330200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87824" y="1340768"/>
            <a:ext cx="2514600" cy="330200"/>
          </a:xfrm>
          <a:prstGeom prst="rect">
            <a:avLst/>
          </a:prstGeom>
        </p:spPr>
      </p:pic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49383" y="2277866"/>
            <a:ext cx="177800" cy="266700"/>
          </a:xfrm>
          <a:prstGeom prst="rect">
            <a:avLst/>
          </a:prstGeom>
        </p:spPr>
      </p:pic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11283" y="3360441"/>
            <a:ext cx="215900" cy="330200"/>
          </a:xfrm>
          <a:prstGeom prst="rect">
            <a:avLst/>
          </a:prstGeom>
        </p:spPr>
      </p:pic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35860" y="2390427"/>
            <a:ext cx="787400" cy="368300"/>
          </a:xfrm>
          <a:prstGeom prst="rect">
            <a:avLst/>
          </a:prstGeom>
        </p:spPr>
      </p:pic>
      <p:pic>
        <p:nvPicPr>
          <p:cNvPr id="15" name="Изображение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75542" y="2206817"/>
            <a:ext cx="419100" cy="304800"/>
          </a:xfrm>
          <a:prstGeom prst="rect">
            <a:avLst/>
          </a:prstGeom>
        </p:spPr>
      </p:pic>
      <p:pic>
        <p:nvPicPr>
          <p:cNvPr id="16" name="Изображение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75542" y="3383616"/>
            <a:ext cx="419100" cy="381000"/>
          </a:xfrm>
          <a:prstGeom prst="rect">
            <a:avLst/>
          </a:prstGeom>
        </p:spPr>
      </p:pic>
      <p:pic>
        <p:nvPicPr>
          <p:cNvPr id="17" name="Изображение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9552" y="4048141"/>
            <a:ext cx="304800" cy="254000"/>
          </a:xfrm>
          <a:prstGeom prst="rect">
            <a:avLst/>
          </a:prstGeom>
        </p:spPr>
      </p:pic>
      <p:pic>
        <p:nvPicPr>
          <p:cNvPr id="21" name="Изображение 2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54164" y="4014880"/>
            <a:ext cx="2701052" cy="1706259"/>
          </a:xfrm>
          <a:prstGeom prst="rect">
            <a:avLst/>
          </a:prstGeom>
        </p:spPr>
      </p:pic>
      <p:pic>
        <p:nvPicPr>
          <p:cNvPr id="23" name="Изображение 2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50627" y="5771223"/>
            <a:ext cx="762912" cy="221134"/>
          </a:xfrm>
          <a:prstGeom prst="rect">
            <a:avLst/>
          </a:prstGeom>
        </p:spPr>
      </p:pic>
      <p:pic>
        <p:nvPicPr>
          <p:cNvPr id="24" name="Изображение 2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719380" y="4005064"/>
            <a:ext cx="2716591" cy="1716075"/>
          </a:xfrm>
          <a:prstGeom prst="rect">
            <a:avLst/>
          </a:prstGeom>
        </p:spPr>
      </p:pic>
      <p:pic>
        <p:nvPicPr>
          <p:cNvPr id="25" name="Изображение 2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16756" y="4082173"/>
            <a:ext cx="304800" cy="254000"/>
          </a:xfrm>
          <a:prstGeom prst="rect">
            <a:avLst/>
          </a:prstGeom>
        </p:spPr>
      </p:pic>
      <p:pic>
        <p:nvPicPr>
          <p:cNvPr id="26" name="Изображение 2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73059" y="5771223"/>
            <a:ext cx="762912" cy="221134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841129" y="5793949"/>
            <a:ext cx="407263" cy="175682"/>
          </a:xfrm>
          <a:prstGeom prst="rect">
            <a:avLst/>
          </a:prstGeom>
        </p:spPr>
      </p:pic>
      <p:pic>
        <p:nvPicPr>
          <p:cNvPr id="27" name="Изображение 2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819628" y="5805264"/>
            <a:ext cx="407263" cy="17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2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applause.wav"/>
          </p:stSnd>
        </p:sndAc>
      </p:transition>
    </mc:Choice>
    <mc:Fallback xmlns="">
      <p:transition spd="slow">
        <p:sndAc>
          <p:stSnd>
            <p:snd r:embed="rId18" name="applause.wav"/>
          </p:stSnd>
        </p:sndAc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 anchor="t">
            <a:normAutofit/>
          </a:bodyPr>
          <a:lstStyle/>
          <a:p>
            <a:pPr algn="l"/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Myriad Pro" pitchFamily="34" charset="0"/>
                <a:cs typeface="Times New Roman" pitchFamily="18" charset="0"/>
              </a:rPr>
              <a:t>Dimuon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  <a:cs typeface="Times New Roman" pitchFamily="18" charset="0"/>
              </a:rPr>
              <a:t> Mass Spectrum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Myriad Pro" pitchFamily="34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4807" y="908720"/>
            <a:ext cx="81597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endParaRPr lang="ru-RU" sz="2400" dirty="0"/>
          </a:p>
          <a:p>
            <a:pPr marL="342900" indent="-342900">
              <a:buFont typeface="Arial" charset="0"/>
              <a:buChar char="•"/>
            </a:pPr>
            <a:endParaRPr lang="ru-RU" sz="2400" dirty="0"/>
          </a:p>
          <a:p>
            <a:pPr marL="342900" indent="-342900">
              <a:buFont typeface="Arial" charset="0"/>
              <a:buChar char="•"/>
            </a:pPr>
            <a:endParaRPr lang="ru-RU" sz="2400" dirty="0"/>
          </a:p>
          <a:p>
            <a:pPr marL="342900" indent="-342900">
              <a:buFont typeface="Arial" charset="0"/>
              <a:buChar char="•"/>
            </a:pPr>
            <a:endParaRPr lang="ru-RU" sz="2400" dirty="0"/>
          </a:p>
          <a:p>
            <a:pPr marL="342900" indent="-342900">
              <a:buFont typeface="Arial" charset="0"/>
              <a:buChar char="•"/>
            </a:pPr>
            <a:endParaRPr lang="ru-RU" sz="2400" dirty="0"/>
          </a:p>
          <a:p>
            <a:pPr marL="342900" indent="-342900">
              <a:buFont typeface="Arial" charset="0"/>
              <a:buChar char="•"/>
            </a:pPr>
            <a:endParaRPr lang="ru-RU" sz="2400" dirty="0"/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01" y="973902"/>
            <a:ext cx="7479115" cy="5136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307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applause.wav"/>
          </p:stSnd>
        </p:sndAc>
      </p:transition>
    </mc:Choice>
    <mc:Fallback xmlns="">
      <p:transition spd="slow">
        <p:sndAc>
          <p:stSnd>
            <p:snd r:embed="rId5" name="applause.wav"/>
          </p:stSnd>
        </p:sndAc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5"/>
          <p:cNvSpPr txBox="1">
            <a:spLocks/>
          </p:cNvSpPr>
          <p:nvPr/>
        </p:nvSpPr>
        <p:spPr>
          <a:xfrm>
            <a:off x="396000" y="1854000"/>
            <a:ext cx="864049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Myriad Pro" charset="0"/>
                <a:ea typeface="Myriad Pro" charset="0"/>
                <a:cs typeface="Myriad Pro" charset="0"/>
              </a:rPr>
              <a:t>Particle Physics Simulation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Myriad Pro" charset="0"/>
              <a:ea typeface="Myriad Pro" charset="0"/>
              <a:cs typeface="Myria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31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3" name="applause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 anchor="t">
            <a:normAutofit/>
          </a:bodyPr>
          <a:lstStyle/>
          <a:p>
            <a:pPr algn="l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  <a:cs typeface="Times New Roman" pitchFamily="18" charset="0"/>
              </a:rPr>
              <a:t>ABC of LHC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Myriad Pro" pitchFamily="34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8000" y="907200"/>
            <a:ext cx="79204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dirty="0"/>
              <a:t>27 km-long tunnel, 50-175 meters deep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Proton speed: 0,99999999 c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Total collision Energy: up to 14 </a:t>
            </a:r>
            <a:r>
              <a:rPr lang="en-US" sz="2400" dirty="0" err="1"/>
              <a:t>TeV</a:t>
            </a:r>
            <a:endParaRPr lang="ru-RU" sz="2400" dirty="0"/>
          </a:p>
          <a:p>
            <a:pPr marL="342900" indent="-342900">
              <a:buFont typeface="Arial" charset="0"/>
              <a:buChar char="•"/>
            </a:pPr>
            <a:r>
              <a:rPr lang="ru-RU" sz="2400" dirty="0"/>
              <a:t>4</a:t>
            </a:r>
            <a:r>
              <a:rPr lang="en-US" sz="2400" dirty="0"/>
              <a:t> “big” detectors: ALICE, ATLAS, CMS, LHCb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40 </a:t>
            </a:r>
            <a:r>
              <a:rPr lang="en-US" sz="2400" dirty="0" err="1"/>
              <a:t>mln</a:t>
            </a:r>
            <a:r>
              <a:rPr lang="en-US" sz="2400" dirty="0"/>
              <a:t> bunch collisions per second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Tens of petabytes of data per year</a:t>
            </a: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" t="2156" r="5" b="10333"/>
          <a:stretch/>
        </p:blipFill>
        <p:spPr>
          <a:xfrm>
            <a:off x="630068" y="3193338"/>
            <a:ext cx="8172790" cy="297196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179824" y="6165304"/>
            <a:ext cx="307327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err="1">
                <a:latin typeface="+mj-lt"/>
              </a:rPr>
              <a:t>PostScience</a:t>
            </a:r>
            <a:r>
              <a:rPr lang="en-US" sz="1100" dirty="0">
                <a:latin typeface="+mj-lt"/>
              </a:rPr>
              <a:t>/https://postnauka.ru/animate/83458</a:t>
            </a:r>
            <a:endParaRPr lang="ru-RU" sz="11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577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4" name="applause.wav"/>
          </p:stSnd>
        </p:sndAc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" name="Диаграмма 26"/>
          <p:cNvGraphicFramePr/>
          <p:nvPr>
            <p:extLst>
              <p:ext uri="{D42A27DB-BD31-4B8C-83A1-F6EECF244321}">
                <p14:modId xmlns:p14="http://schemas.microsoft.com/office/powerpoint/2010/main" val="206423276"/>
              </p:ext>
            </p:extLst>
          </p:nvPr>
        </p:nvGraphicFramePr>
        <p:xfrm>
          <a:off x="1524000" y="1397000"/>
          <a:ext cx="6571876" cy="4333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 anchor="t">
            <a:normAutofit/>
          </a:bodyPr>
          <a:lstStyle/>
          <a:p>
            <a:pPr algn="l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  <a:cs typeface="Times New Roman" pitchFamily="18" charset="0"/>
              </a:rPr>
              <a:t>Simulation </a:t>
            </a:r>
            <a:r>
              <a:rPr lang="en-US" sz="3200" b="1">
                <a:solidFill>
                  <a:schemeClr val="accent1">
                    <a:lumMod val="75000"/>
                  </a:schemeClr>
                </a:solidFill>
                <a:latin typeface="Myriad Pro" pitchFamily="34" charset="0"/>
                <a:cs typeface="Times New Roman" pitchFamily="18" charset="0"/>
              </a:rPr>
              <a:t>in Physics Data 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  <a:cs typeface="Times New Roman" pitchFamily="18" charset="0"/>
              </a:rPr>
              <a:t>Analysis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Myriad Pro" pitchFamily="34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8000" y="764704"/>
            <a:ext cx="79204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dirty="0"/>
              <a:t>Source of the precise information on particle decays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Predecessor of data</a:t>
            </a:r>
          </a:p>
          <a:p>
            <a:pPr marL="342900" indent="-342900">
              <a:buFont typeface="Arial" charset="0"/>
              <a:buChar char="•"/>
            </a:pPr>
            <a:endParaRPr lang="en-US" sz="2400" dirty="0"/>
          </a:p>
          <a:p>
            <a:pPr marL="342900" indent="-342900">
              <a:buFont typeface="Arial" charset="0"/>
              <a:buChar char="•"/>
            </a:pPr>
            <a:endParaRPr lang="ru-RU" sz="2400" dirty="0"/>
          </a:p>
          <a:p>
            <a:pPr marL="342900" indent="-342900">
              <a:buFont typeface="Arial" charset="0"/>
              <a:buChar char="•"/>
            </a:pPr>
            <a:endParaRPr lang="en-US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525271" y="6105244"/>
            <a:ext cx="294984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Based on </a:t>
            </a:r>
            <a:r>
              <a:rPr lang="ru-RU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</a:t>
            </a:r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  <a:r>
              <a:rPr lang="ru-RU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Carminati</a:t>
            </a:r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ru-RU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K</a:t>
            </a:r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  <a:r>
              <a:rPr lang="ru-RU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Cranmer</a:t>
            </a:r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ru-RU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V</a:t>
            </a:r>
            <a:r>
              <a:rPr lang="ru-RU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  <a:r>
              <a:rPr lang="ru-RU" sz="11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Innocente</a:t>
            </a:r>
            <a:endParaRPr lang="ru-RU" sz="11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 flipV="1">
            <a:off x="1691680" y="1628800"/>
            <a:ext cx="0" cy="410445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1475656" y="5589240"/>
            <a:ext cx="662473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300192" y="5733256"/>
            <a:ext cx="1795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Processing stage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1122003" y="2423389"/>
            <a:ext cx="461665" cy="2429511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/>
              <a:t>“Information” per object</a:t>
            </a:r>
            <a:endParaRPr lang="ru-RU" dirty="0"/>
          </a:p>
        </p:txBody>
      </p:sp>
      <p:sp>
        <p:nvSpPr>
          <p:cNvPr id="14" name="Овал 13"/>
          <p:cNvSpPr/>
          <p:nvPr/>
        </p:nvSpPr>
        <p:spPr>
          <a:xfrm>
            <a:off x="2195736" y="2478380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3203848" y="4365104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3491880" y="4798955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4716016" y="5445224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6228184" y="4437112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6804248" y="3573016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7236296" y="2636912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6276528" y="4616199"/>
            <a:ext cx="16706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Reconstructed</a:t>
            </a:r>
            <a:br>
              <a:rPr lang="en-US" dirty="0"/>
            </a:br>
            <a:r>
              <a:rPr lang="en-US" dirty="0"/>
              <a:t>Energy Clusters</a:t>
            </a:r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6801589" y="3717032"/>
            <a:ext cx="2234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Reconstructed Tracks</a:t>
            </a:r>
            <a:endParaRPr lang="ru-RU" dirty="0"/>
          </a:p>
        </p:txBody>
      </p:sp>
      <p:sp>
        <p:nvSpPr>
          <p:cNvPr id="23" name="Овал 22"/>
          <p:cNvSpPr/>
          <p:nvPr/>
        </p:nvSpPr>
        <p:spPr>
          <a:xfrm>
            <a:off x="7452320" y="2132856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/>
          <p:cNvSpPr txBox="1"/>
          <p:nvPr/>
        </p:nvSpPr>
        <p:spPr>
          <a:xfrm>
            <a:off x="7236296" y="2828062"/>
            <a:ext cx="15792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Reconstructed</a:t>
            </a:r>
          </a:p>
          <a:p>
            <a:r>
              <a:rPr lang="en-US" dirty="0" err="1"/>
              <a:t>Verteces</a:t>
            </a:r>
            <a:endParaRPr lang="ru-RU" dirty="0"/>
          </a:p>
        </p:txBody>
      </p:sp>
      <p:sp>
        <p:nvSpPr>
          <p:cNvPr id="30" name="TextBox 29"/>
          <p:cNvSpPr txBox="1"/>
          <p:nvPr/>
        </p:nvSpPr>
        <p:spPr>
          <a:xfrm>
            <a:off x="7556007" y="2095981"/>
            <a:ext cx="15792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Reconstructed</a:t>
            </a:r>
          </a:p>
          <a:p>
            <a:r>
              <a:rPr lang="en-US" dirty="0"/>
              <a:t>Decays</a:t>
            </a:r>
            <a:endParaRPr lang="ru-RU" dirty="0"/>
          </a:p>
        </p:txBody>
      </p:sp>
      <p:sp>
        <p:nvSpPr>
          <p:cNvPr id="31" name="TextBox 30"/>
          <p:cNvSpPr txBox="1"/>
          <p:nvPr/>
        </p:nvSpPr>
        <p:spPr>
          <a:xfrm>
            <a:off x="4242842" y="5070580"/>
            <a:ext cx="1090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Raw Data</a:t>
            </a:r>
            <a:endParaRPr lang="ru-RU" dirty="0"/>
          </a:p>
        </p:txBody>
      </p:sp>
      <p:sp>
        <p:nvSpPr>
          <p:cNvPr id="32" name="TextBox 31"/>
          <p:cNvSpPr txBox="1"/>
          <p:nvPr/>
        </p:nvSpPr>
        <p:spPr>
          <a:xfrm>
            <a:off x="2325286" y="2288745"/>
            <a:ext cx="1866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Decay Simulation</a:t>
            </a:r>
            <a:endParaRPr lang="ru-RU" dirty="0"/>
          </a:p>
        </p:txBody>
      </p:sp>
      <p:sp>
        <p:nvSpPr>
          <p:cNvPr id="33" name="TextBox 32"/>
          <p:cNvSpPr txBox="1"/>
          <p:nvPr/>
        </p:nvSpPr>
        <p:spPr>
          <a:xfrm>
            <a:off x="3275856" y="4067780"/>
            <a:ext cx="1963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Energy Deposition</a:t>
            </a:r>
            <a:endParaRPr lang="ru-RU" dirty="0"/>
          </a:p>
        </p:txBody>
      </p:sp>
      <p:sp>
        <p:nvSpPr>
          <p:cNvPr id="34" name="TextBox 33"/>
          <p:cNvSpPr txBox="1"/>
          <p:nvPr/>
        </p:nvSpPr>
        <p:spPr>
          <a:xfrm>
            <a:off x="3475881" y="4506721"/>
            <a:ext cx="1356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Hits &amp; Digits</a:t>
            </a:r>
            <a:endParaRPr lang="ru-RU" dirty="0"/>
          </a:p>
        </p:txBody>
      </p:sp>
      <p:sp>
        <p:nvSpPr>
          <p:cNvPr id="35" name="Овал 34"/>
          <p:cNvSpPr/>
          <p:nvPr/>
        </p:nvSpPr>
        <p:spPr>
          <a:xfrm>
            <a:off x="2411760" y="2924944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2555776" y="2769281"/>
            <a:ext cx="2784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Particle Tracks and Vertices</a:t>
            </a:r>
            <a:endParaRPr lang="ru-RU" dirty="0"/>
          </a:p>
        </p:txBody>
      </p:sp>
      <p:cxnSp>
        <p:nvCxnSpPr>
          <p:cNvPr id="38" name="Прямая со стрелкой 37"/>
          <p:cNvCxnSpPr>
            <a:stCxn id="32" idx="3"/>
          </p:cNvCxnSpPr>
          <p:nvPr/>
        </p:nvCxnSpPr>
        <p:spPr>
          <a:xfrm flipV="1">
            <a:off x="4191503" y="2211513"/>
            <a:ext cx="3116801" cy="261898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>
            <a:stCxn id="36" idx="3"/>
          </p:cNvCxnSpPr>
          <p:nvPr/>
        </p:nvCxnSpPr>
        <p:spPr>
          <a:xfrm flipV="1">
            <a:off x="5340513" y="2741925"/>
            <a:ext cx="1771340" cy="212022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>
            <a:off x="5216070" y="4264220"/>
            <a:ext cx="1012114" cy="172892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/>
          <p:nvPr/>
        </p:nvCxnSpPr>
        <p:spPr>
          <a:xfrm>
            <a:off x="5333205" y="3097963"/>
            <a:ext cx="1384990" cy="462180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29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4" name="applause.wav"/>
          </p:stSnd>
        </p:sndAc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 anchor="t">
            <a:normAutofit/>
          </a:bodyPr>
          <a:lstStyle/>
          <a:p>
            <a:pPr algn="l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  <a:cs typeface="Times New Roman" pitchFamily="18" charset="0"/>
              </a:rPr>
              <a:t>Simulation Packages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Myriad Pro" pitchFamily="34" charset="0"/>
              <a:cs typeface="Times New Roman" pitchFamily="18" charset="0"/>
            </a:endParaRPr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163" y="4365104"/>
            <a:ext cx="2562599" cy="715144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320217"/>
            <a:ext cx="2232248" cy="2125950"/>
          </a:xfrm>
          <a:prstGeom prst="rect">
            <a:avLst/>
          </a:prstGeom>
        </p:spPr>
      </p:pic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905" y="829676"/>
            <a:ext cx="2171321" cy="268319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052069" y="3547959"/>
            <a:ext cx="34323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err="1">
                <a:solidFill>
                  <a:srgbClr val="0070C0"/>
                </a:solidFill>
              </a:rPr>
              <a:t>http</a:t>
            </a:r>
            <a:r>
              <a:rPr lang="ru-RU" sz="2000" dirty="0">
                <a:solidFill>
                  <a:srgbClr val="0070C0"/>
                </a:solidFill>
              </a:rPr>
              <a:t>://</a:t>
            </a:r>
            <a:r>
              <a:rPr lang="ru-RU" sz="2000" dirty="0" err="1">
                <a:solidFill>
                  <a:srgbClr val="0070C0"/>
                </a:solidFill>
              </a:rPr>
              <a:t>home.thep.lu.se</a:t>
            </a:r>
            <a:r>
              <a:rPr lang="ru-RU" sz="2000" dirty="0">
                <a:solidFill>
                  <a:srgbClr val="0070C0"/>
                </a:solidFill>
              </a:rPr>
              <a:t>/</a:t>
            </a:r>
            <a:r>
              <a:rPr lang="ru-RU" sz="2000" dirty="0" err="1">
                <a:solidFill>
                  <a:srgbClr val="0070C0"/>
                </a:solidFill>
              </a:rPr>
              <a:t>Pythia</a:t>
            </a:r>
            <a:r>
              <a:rPr lang="ru-RU" sz="2000" dirty="0">
                <a:solidFill>
                  <a:srgbClr val="0070C0"/>
                </a:solidFill>
              </a:rPr>
              <a:t>/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713350" y="5193820"/>
            <a:ext cx="40062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err="1">
                <a:solidFill>
                  <a:srgbClr val="0070C0"/>
                </a:solidFill>
              </a:rPr>
              <a:t>https</a:t>
            </a:r>
            <a:r>
              <a:rPr lang="ru-RU" sz="2000" dirty="0">
                <a:solidFill>
                  <a:srgbClr val="0070C0"/>
                </a:solidFill>
              </a:rPr>
              <a:t>://geant4.web.cern.ch/geant4/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145574" y="3512868"/>
            <a:ext cx="30219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err="1">
                <a:solidFill>
                  <a:srgbClr val="0070C0"/>
                </a:solidFill>
              </a:rPr>
              <a:t>http</a:t>
            </a:r>
            <a:r>
              <a:rPr lang="ru-RU" sz="2000" dirty="0">
                <a:solidFill>
                  <a:srgbClr val="0070C0"/>
                </a:solidFill>
              </a:rPr>
              <a:t>://</a:t>
            </a:r>
            <a:r>
              <a:rPr lang="ru-RU" sz="2000" dirty="0" err="1">
                <a:solidFill>
                  <a:srgbClr val="0070C0"/>
                </a:solidFill>
              </a:rPr>
              <a:t>genie.hepforge.org</a:t>
            </a:r>
            <a:r>
              <a:rPr lang="ru-RU" sz="2000" dirty="0">
                <a:solidFill>
                  <a:srgbClr val="0070C0"/>
                </a:solidFill>
              </a:rPr>
              <a:t>/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34290" y="6017312"/>
            <a:ext cx="55643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Much more at </a:t>
            </a:r>
            <a:r>
              <a:rPr lang="en-US" sz="2000" dirty="0">
                <a:solidFill>
                  <a:srgbClr val="0070C0"/>
                </a:solidFill>
              </a:rPr>
              <a:t>https://arxiv.org/pdf/1101.2599.pdf </a:t>
            </a:r>
            <a:endParaRPr lang="ru-RU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412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6" name="applause.wav"/>
          </p:stSnd>
        </p:sndAc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 anchor="t">
            <a:normAutofit/>
          </a:bodyPr>
          <a:lstStyle/>
          <a:p>
            <a:pPr algn="l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  <a:cs typeface="Times New Roman" pitchFamily="18" charset="0"/>
              </a:rPr>
              <a:t>Machine Learning Challenge Examples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Myriad Pro" pitchFamily="34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4807" y="908720"/>
            <a:ext cx="7920464" cy="5652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800"/>
              </a:spcAft>
              <a:buFont typeface="Arial" charset="0"/>
              <a:buChar char="•"/>
            </a:pPr>
            <a:r>
              <a:rPr lang="en-US" sz="2400" b="1" dirty="0">
                <a:solidFill>
                  <a:schemeClr val="bg1">
                    <a:lumMod val="50000"/>
                  </a:schemeClr>
                </a:solidFill>
              </a:rPr>
              <a:t>Precise and fast particle tracking:</a:t>
            </a:r>
          </a:p>
          <a:p>
            <a:pPr marL="800100" lvl="1" indent="-342900">
              <a:spcAft>
                <a:spcPts val="800"/>
              </a:spcAft>
              <a:buFont typeface=".AppleSystemUIFont" charset="0"/>
              <a:buChar char="−"/>
            </a:pPr>
            <a:r>
              <a:rPr lang="en-US" sz="2400" b="1" dirty="0">
                <a:solidFill>
                  <a:schemeClr val="bg1">
                    <a:lumMod val="50000"/>
                  </a:schemeClr>
                </a:solidFill>
              </a:rPr>
              <a:t>single tracks, shower, 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jets.</a:t>
            </a:r>
          </a:p>
          <a:p>
            <a:pPr marL="342900" indent="-342900">
              <a:spcAft>
                <a:spcPts val="800"/>
              </a:spcAft>
              <a:buFont typeface="Arial" charset="0"/>
              <a:buChar char="•"/>
            </a:pPr>
            <a:r>
              <a:rPr lang="en-US" sz="2400" b="1" dirty="0">
                <a:solidFill>
                  <a:schemeClr val="bg1">
                    <a:lumMod val="50000"/>
                  </a:schemeClr>
                </a:solidFill>
              </a:rPr>
              <a:t>Particle identification;</a:t>
            </a:r>
          </a:p>
          <a:p>
            <a:pPr marL="342900" indent="-342900">
              <a:spcAft>
                <a:spcPts val="800"/>
              </a:spcAft>
              <a:buFont typeface="Arial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Fast and accurate online data processing and filtering;</a:t>
            </a:r>
          </a:p>
          <a:p>
            <a:pPr marL="342900" indent="-342900">
              <a:spcAft>
                <a:spcPts val="800"/>
              </a:spcAft>
              <a:buFont typeface="Arial" charset="0"/>
              <a:buChar char="•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Anomaly detection:</a:t>
            </a:r>
          </a:p>
          <a:p>
            <a:pPr marL="800100" lvl="1" indent="-342900">
              <a:spcAft>
                <a:spcPts val="800"/>
              </a:spcAft>
              <a:buFont typeface=".AppleSystemUIFont" charset="0"/>
              <a:buChar char="−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data quality monitoring;</a:t>
            </a:r>
          </a:p>
          <a:p>
            <a:pPr marL="800100" lvl="1" indent="-342900">
              <a:spcAft>
                <a:spcPts val="800"/>
              </a:spcAft>
              <a:buFont typeface=".AppleSystemUIFont" charset="0"/>
              <a:buChar char="−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infrastructure monitoring.</a:t>
            </a:r>
          </a:p>
          <a:p>
            <a:pPr marL="342900" indent="-342900">
              <a:spcAft>
                <a:spcPts val="800"/>
              </a:spcAft>
              <a:buFont typeface="Arial" charset="0"/>
              <a:buChar char="•"/>
            </a:pPr>
            <a:r>
              <a:rPr lang="en-US" sz="2400" b="1" dirty="0">
                <a:solidFill>
                  <a:schemeClr val="bg1">
                    <a:lumMod val="50000"/>
                  </a:schemeClr>
                </a:solidFill>
              </a:rPr>
              <a:t>Detector design optimization (</a:t>
            </a:r>
            <a:r>
              <a:rPr lang="en-US" sz="2400" b="1" dirty="0" err="1">
                <a:solidFill>
                  <a:schemeClr val="bg1">
                    <a:lumMod val="50000"/>
                  </a:schemeClr>
                </a:solidFill>
              </a:rPr>
              <a:t>bayesian</a:t>
            </a:r>
            <a:r>
              <a:rPr lang="en-US" sz="2400" b="1" dirty="0">
                <a:solidFill>
                  <a:schemeClr val="bg1">
                    <a:lumMod val="50000"/>
                  </a:schemeClr>
                </a:solidFill>
              </a:rPr>
              <a:t> optimization);</a:t>
            </a:r>
          </a:p>
          <a:p>
            <a:pPr marL="342900" indent="-342900">
              <a:spcAft>
                <a:spcPts val="800"/>
              </a:spcAft>
              <a:buFont typeface="Arial" charset="0"/>
              <a:buChar char="•"/>
            </a:pPr>
            <a:r>
              <a:rPr lang="en-US" sz="2400" b="1" dirty="0"/>
              <a:t>Data Analysis (signal from background separation);</a:t>
            </a:r>
          </a:p>
          <a:p>
            <a:pPr marL="342900" indent="-342900">
              <a:spcAft>
                <a:spcPts val="800"/>
              </a:spcAft>
              <a:buFont typeface="Arial" charset="0"/>
              <a:buChar char="•"/>
            </a:pPr>
            <a:r>
              <a:rPr lang="en-US" sz="2400" dirty="0"/>
              <a:t>Simulation:</a:t>
            </a:r>
          </a:p>
          <a:p>
            <a:pPr marL="800100" lvl="1" indent="-342900">
              <a:spcAft>
                <a:spcPts val="800"/>
              </a:spcAft>
              <a:buFont typeface=".AppleSystemUIFont" charset="0"/>
              <a:buChar char="−"/>
            </a:pPr>
            <a:r>
              <a:rPr lang="en-US" sz="2400" dirty="0"/>
              <a:t>speed-up simulation using generative models;</a:t>
            </a:r>
          </a:p>
          <a:p>
            <a:pPr marL="800100" lvl="1" indent="-342900">
              <a:spcAft>
                <a:spcPts val="800"/>
              </a:spcAft>
              <a:buFont typeface=".AppleSystemUIFont" charset="0"/>
              <a:buChar char="−"/>
            </a:pPr>
            <a:r>
              <a:rPr lang="en-US" sz="2400" dirty="0"/>
              <a:t>simulator parameters optimization (tuning).</a:t>
            </a:r>
          </a:p>
        </p:txBody>
      </p:sp>
    </p:spTree>
    <p:extLst>
      <p:ext uri="{BB962C8B-B14F-4D97-AF65-F5344CB8AC3E}">
        <p14:creationId xmlns:p14="http://schemas.microsoft.com/office/powerpoint/2010/main" val="66472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3" name="applause.wav"/>
          </p:stSnd>
        </p:sndAc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 anchor="t">
            <a:normAutofit/>
          </a:bodyPr>
          <a:lstStyle/>
          <a:p>
            <a:pPr algn="l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  <a:cs typeface="Times New Roman" pitchFamily="18" charset="0"/>
              </a:rPr>
              <a:t>Science ➝ Industry ➝ Humanity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Myriad Pro" pitchFamily="34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907200"/>
            <a:ext cx="8424936" cy="4852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600"/>
              </a:spcAft>
              <a:buFont typeface="Arial" charset="0"/>
              <a:buChar char="•"/>
            </a:pPr>
            <a:r>
              <a:rPr lang="en-US" sz="2400" dirty="0"/>
              <a:t>WWW, Internet</a:t>
            </a:r>
          </a:p>
          <a:p>
            <a:pPr marL="342900" indent="-342900">
              <a:spcAft>
                <a:spcPts val="1600"/>
              </a:spcAft>
              <a:buFont typeface="Arial" charset="0"/>
              <a:buChar char="•"/>
            </a:pPr>
            <a:r>
              <a:rPr lang="en-US" sz="2400" dirty="0"/>
              <a:t>Muon tomography</a:t>
            </a:r>
          </a:p>
          <a:p>
            <a:pPr marL="342900" indent="-342900">
              <a:spcAft>
                <a:spcPts val="1600"/>
              </a:spcAft>
              <a:buFont typeface="Arial" charset="0"/>
              <a:buChar char="•"/>
            </a:pPr>
            <a:r>
              <a:rPr lang="en-US" sz="2400" dirty="0"/>
              <a:t>Aerospace</a:t>
            </a:r>
          </a:p>
          <a:p>
            <a:pPr marL="342900" indent="-342900">
              <a:spcAft>
                <a:spcPts val="1600"/>
              </a:spcAft>
              <a:buFont typeface="Arial" charset="0"/>
              <a:buChar char="•"/>
            </a:pPr>
            <a:r>
              <a:rPr lang="en-US" sz="2400" dirty="0"/>
              <a:t>Cryogenics,  </a:t>
            </a:r>
            <a:br>
              <a:rPr lang="en-US" sz="2400" dirty="0"/>
            </a:br>
            <a:r>
              <a:rPr lang="en-US" sz="2400" dirty="0"/>
              <a:t>ultra vacuum</a:t>
            </a:r>
          </a:p>
          <a:p>
            <a:pPr marL="342900" indent="-342900">
              <a:spcAft>
                <a:spcPts val="1600"/>
              </a:spcAft>
              <a:buFont typeface="Arial" charset="0"/>
              <a:buChar char="•"/>
            </a:pPr>
            <a:r>
              <a:rPr lang="en-US" sz="2400" dirty="0"/>
              <a:t>Medicine:</a:t>
            </a:r>
          </a:p>
          <a:p>
            <a:pPr marL="800100" lvl="1" indent="-342900">
              <a:spcAft>
                <a:spcPts val="1600"/>
              </a:spcAft>
              <a:buFont typeface=".AppleSystemUIFont" charset="0"/>
              <a:buChar char="−"/>
            </a:pPr>
            <a:r>
              <a:rPr lang="en-US" sz="2400" dirty="0"/>
              <a:t>Ion radiotherapy</a:t>
            </a:r>
          </a:p>
          <a:p>
            <a:pPr marL="800100" lvl="1" indent="-342900">
              <a:spcAft>
                <a:spcPts val="1600"/>
              </a:spcAft>
              <a:buFont typeface=".AppleSystemUIFont" charset="0"/>
              <a:buChar char="−"/>
            </a:pPr>
            <a:r>
              <a:rPr lang="en-US" sz="2400" dirty="0"/>
              <a:t>Hadron therapy</a:t>
            </a:r>
          </a:p>
          <a:p>
            <a:pPr marL="342900" indent="-342900">
              <a:spcAft>
                <a:spcPts val="1600"/>
              </a:spcAft>
              <a:buFont typeface="Arial" charset="0"/>
              <a:buChar char="•"/>
            </a:pPr>
            <a:r>
              <a:rPr lang="en-US" sz="2400" dirty="0"/>
              <a:t>Simulation toolkits (GEANT4, FLUKA)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276989" y="4337007"/>
            <a:ext cx="182774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/>
              <a:t>https://kt.cern/technologies</a:t>
            </a:r>
            <a:endParaRPr lang="ru-RU" sz="1100" dirty="0"/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23"/>
          <a:stretch/>
        </p:blipFill>
        <p:spPr>
          <a:xfrm>
            <a:off x="3491880" y="768634"/>
            <a:ext cx="5397963" cy="356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37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4" name="applause.wav"/>
          </p:stSnd>
        </p:sndAc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 anchor="t">
            <a:normAutofit/>
          </a:bodyPr>
          <a:lstStyle/>
          <a:p>
            <a:pPr algn="l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  <a:cs typeface="Times New Roman" pitchFamily="18" charset="0"/>
              </a:rPr>
              <a:t>Conclusion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Myriad Pro" pitchFamily="34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8000" y="907200"/>
            <a:ext cx="792046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600"/>
              </a:spcAft>
              <a:buFont typeface="Arial" charset="0"/>
              <a:buChar char="•"/>
            </a:pPr>
            <a:r>
              <a:rPr lang="en-US" sz="2400" dirty="0"/>
              <a:t>LHC is a huge sub-atomic microscope with lots of twists</a:t>
            </a:r>
          </a:p>
          <a:p>
            <a:pPr marL="342900" indent="-342900">
              <a:spcAft>
                <a:spcPts val="1600"/>
              </a:spcAft>
              <a:buFont typeface="Arial" charset="0"/>
              <a:buChar char="•"/>
            </a:pPr>
            <a:r>
              <a:rPr lang="en-US" sz="2400" dirty="0"/>
              <a:t>Search for the most basic components we are made of</a:t>
            </a:r>
          </a:p>
          <a:p>
            <a:pPr marL="342900" indent="-342900">
              <a:spcAft>
                <a:spcPts val="1600"/>
              </a:spcAft>
              <a:buFont typeface="Arial" charset="0"/>
              <a:buChar char="•"/>
            </a:pPr>
            <a:r>
              <a:rPr lang="en-US" sz="2400" dirty="0"/>
              <a:t>Solid theoretical foundation </a:t>
            </a:r>
          </a:p>
          <a:p>
            <a:pPr marL="800100" lvl="1" indent="-342900">
              <a:spcAft>
                <a:spcPts val="1600"/>
              </a:spcAft>
              <a:buFont typeface=".AppleSystemUIFont" charset="0"/>
              <a:buChar char="−"/>
            </a:pPr>
            <a:r>
              <a:rPr lang="en-US" sz="2400" dirty="0"/>
              <a:t>still not complete (yet)</a:t>
            </a:r>
          </a:p>
          <a:p>
            <a:pPr marL="342900" indent="-342900">
              <a:spcAft>
                <a:spcPts val="1600"/>
              </a:spcAft>
              <a:buFont typeface="Arial" charset="0"/>
              <a:buChar char="•"/>
            </a:pPr>
            <a:r>
              <a:rPr lang="en-US" sz="2400" dirty="0"/>
              <a:t>Plenty of Machine Learning challenges</a:t>
            </a:r>
          </a:p>
          <a:p>
            <a:pPr marL="800100" lvl="1" indent="-342900">
              <a:spcAft>
                <a:spcPts val="1600"/>
              </a:spcAft>
              <a:buFont typeface=".AppleSystemUIFont" charset="0"/>
              <a:buChar char="−"/>
            </a:pPr>
            <a:r>
              <a:rPr lang="en-US" sz="2400" dirty="0"/>
              <a:t>Data analysis</a:t>
            </a:r>
          </a:p>
          <a:p>
            <a:pPr marL="800100" lvl="1" indent="-342900">
              <a:spcAft>
                <a:spcPts val="1600"/>
              </a:spcAft>
              <a:buFont typeface=".AppleSystemUIFont" charset="0"/>
              <a:buChar char="−"/>
            </a:pPr>
            <a:r>
              <a:rPr lang="en-US" sz="2400" dirty="0"/>
              <a:t>Data stream processing </a:t>
            </a:r>
          </a:p>
          <a:p>
            <a:pPr marL="800100" lvl="1" indent="-342900">
              <a:spcAft>
                <a:spcPts val="1600"/>
              </a:spcAft>
              <a:buFont typeface=".AppleSystemUIFont" charset="0"/>
              <a:buChar char="−"/>
            </a:pPr>
            <a:r>
              <a:rPr lang="en-US" sz="2400" dirty="0"/>
              <a:t>Simulation tuning and speed-up</a:t>
            </a:r>
          </a:p>
          <a:p>
            <a:pPr marL="800100" lvl="1" indent="-342900">
              <a:spcAft>
                <a:spcPts val="1600"/>
              </a:spcAft>
              <a:buFont typeface=".AppleSystemUIFont" charset="0"/>
              <a:buChar char="−"/>
            </a:pPr>
            <a:r>
              <a:rPr lang="en-US" sz="2400" dirty="0"/>
              <a:t>Experiment design and optimization</a:t>
            </a:r>
          </a:p>
          <a:p>
            <a:pPr marL="342900" indent="-342900">
              <a:spcAft>
                <a:spcPts val="1600"/>
              </a:spcAft>
              <a:buFont typeface="Arial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0749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3" name="applause.wav"/>
          </p:stSnd>
        </p:sndAc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None/>
            </a:pPr>
            <a:endParaRPr lang="en-US" dirty="0"/>
          </a:p>
          <a:p>
            <a:pPr marL="0" lvl="0" indent="0">
              <a:spcBef>
                <a:spcPts val="0"/>
              </a:spcBef>
              <a:buNone/>
            </a:pPr>
            <a:r>
              <a:rPr lang="en-US" dirty="0"/>
              <a:t>Andrey Ustyuzhanin</a:t>
            </a:r>
          </a:p>
          <a:p>
            <a:pPr marL="0" lvl="0" indent="0">
              <a:spcBef>
                <a:spcPts val="0"/>
              </a:spcBef>
              <a:buNone/>
            </a:pPr>
            <a:endParaRPr lang="en-US" dirty="0"/>
          </a:p>
          <a:p>
            <a:pPr marL="0" lvl="0" indent="0">
              <a:spcBef>
                <a:spcPts val="0"/>
              </a:spcBef>
              <a:buNone/>
            </a:pPr>
            <a:r>
              <a:rPr lang="en-US" dirty="0">
                <a:hlinkClick r:id="rId3"/>
              </a:rPr>
              <a:t>austyuzhanin@hse.ru</a:t>
            </a:r>
            <a:endParaRPr lang="en-US" dirty="0"/>
          </a:p>
          <a:p>
            <a:pPr marL="0" lvl="0" indent="0">
              <a:spcBef>
                <a:spcPts val="0"/>
              </a:spcBef>
              <a:buNone/>
            </a:pPr>
            <a:r>
              <a:rPr lang="en-US" dirty="0" err="1"/>
              <a:t>anaderiRu</a:t>
            </a:r>
            <a:r>
              <a:rPr lang="en-US" dirty="0"/>
              <a:t> @Telegram</a:t>
            </a:r>
          </a:p>
          <a:p>
            <a:pPr marL="0" lvl="0" indent="0">
              <a:spcBef>
                <a:spcPts val="0"/>
              </a:spcBef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8597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5" name="applause.wav"/>
          </p:stSnd>
        </p:sndAc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68A32FCD-ABBD-8944-BF1E-70534FD88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D2766D2-0D6C-5B47-AC06-529DB69CFB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567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3" name="applause.wav"/>
          </p:stSnd>
        </p:sndAc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 anchor="t">
            <a:normAutofit/>
          </a:bodyPr>
          <a:lstStyle/>
          <a:p>
            <a:pPr algn="l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  <a:cs typeface="Times New Roman" pitchFamily="18" charset="0"/>
              </a:rPr>
              <a:t>Standard Model (SM) of Elementary Particles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Myriad Pro" pitchFamily="34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125322" y="6135519"/>
            <a:ext cx="318228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/>
              <a:t>https</a:t>
            </a:r>
            <a:r>
              <a:rPr lang="en-US" sz="1100" dirty="0"/>
              <a:t>://simple.wikipedia.org/wiki/Standard_Model</a:t>
            </a:r>
            <a:r>
              <a:rPr lang="ru-RU" sz="1100" dirty="0"/>
              <a:t> </a:t>
            </a: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69" b="1138"/>
          <a:stretch/>
        </p:blipFill>
        <p:spPr>
          <a:xfrm>
            <a:off x="1523082" y="641846"/>
            <a:ext cx="6386762" cy="5477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52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4" name="applause.wav"/>
          </p:stSnd>
        </p:sndAc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 anchor="t">
            <a:normAutofit/>
          </a:bodyPr>
          <a:lstStyle/>
          <a:p>
            <a:pPr algn="l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  <a:cs typeface="Times New Roman" pitchFamily="18" charset="0"/>
              </a:rPr>
              <a:t>Standard Model (SM) Shortcomings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Myriad Pro" pitchFamily="34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8000" y="907200"/>
            <a:ext cx="8064480" cy="4237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600"/>
              </a:spcAft>
              <a:buFont typeface="Arial" charset="0"/>
              <a:buChar char="•"/>
            </a:pPr>
            <a:r>
              <a:rPr lang="en-US" sz="2400" dirty="0"/>
              <a:t>Gravity not included! Why gravity is so much weaker than everything else? </a:t>
            </a:r>
          </a:p>
          <a:p>
            <a:pPr marL="342900" indent="-342900">
              <a:spcAft>
                <a:spcPts val="1600"/>
              </a:spcAft>
              <a:buFont typeface="Arial" charset="0"/>
              <a:buChar char="•"/>
            </a:pPr>
            <a:r>
              <a:rPr lang="en-US" sz="2400" dirty="0"/>
              <a:t>Why masses of particles differ so massively?</a:t>
            </a:r>
          </a:p>
          <a:p>
            <a:pPr marL="342900" indent="-342900">
              <a:spcAft>
                <a:spcPts val="1600"/>
              </a:spcAft>
              <a:buFont typeface="Arial" charset="0"/>
              <a:buChar char="•"/>
            </a:pPr>
            <a:r>
              <a:rPr lang="en-US" sz="2400" dirty="0"/>
              <a:t>SM misses great deal of the Universe: No Dark Matter candidate. Can’t explain Dark Energy.</a:t>
            </a:r>
          </a:p>
          <a:p>
            <a:pPr marL="342900" indent="-342900">
              <a:spcAft>
                <a:spcPts val="1600"/>
              </a:spcAft>
              <a:buFont typeface="Arial" charset="0"/>
              <a:buChar char="•"/>
            </a:pPr>
            <a:r>
              <a:rPr lang="en-US" sz="2400" dirty="0"/>
              <a:t>SM requires 19 unrelated and arbitrary parameters (e.g. lepton (electron, </a:t>
            </a:r>
            <a:r>
              <a:rPr lang="en-US" sz="2400" dirty="0" err="1"/>
              <a:t>muon</a:t>
            </a:r>
            <a:r>
              <a:rPr lang="en-US" sz="2400" dirty="0"/>
              <a:t>) masses)...Why these values? </a:t>
            </a:r>
          </a:p>
          <a:p>
            <a:pPr marL="342900" indent="-342900">
              <a:spcAft>
                <a:spcPts val="1600"/>
              </a:spcAft>
              <a:buFont typeface="Arial" charset="0"/>
              <a:buChar char="•"/>
            </a:pPr>
            <a:r>
              <a:rPr lang="en-US" sz="2400" dirty="0"/>
              <a:t>Also the asymmetry between matter and anti-matter is too negligible according to the SM to explain why we exist!</a:t>
            </a:r>
          </a:p>
        </p:txBody>
      </p:sp>
    </p:spTree>
    <p:extLst>
      <p:ext uri="{BB962C8B-B14F-4D97-AF65-F5344CB8AC3E}">
        <p14:creationId xmlns:p14="http://schemas.microsoft.com/office/powerpoint/2010/main" val="2057799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3" name="applause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 anchor="t">
            <a:normAutofit/>
          </a:bodyPr>
          <a:lstStyle/>
          <a:p>
            <a:pPr algn="l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  <a:cs typeface="Times New Roman" pitchFamily="18" charset="0"/>
              </a:rPr>
              <a:t>Main stages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Myriad Pro" pitchFamily="34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7999" y="907200"/>
            <a:ext cx="815752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dirty="0"/>
              <a:t>Create protons out of Hydrogen, accelerate to 0,99999999 c</a:t>
            </a:r>
          </a:p>
          <a:p>
            <a:pPr marL="342900" indent="-342900">
              <a:buFont typeface="Arial" charset="0"/>
              <a:buChar char="•"/>
            </a:pPr>
            <a:endParaRPr lang="en-US" sz="2400" dirty="0"/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Smash bunches of protons (‘</a:t>
            </a:r>
            <a:r>
              <a:rPr lang="en-US" sz="2400" i="1" dirty="0"/>
              <a:t>events</a:t>
            </a:r>
            <a:r>
              <a:rPr lang="en-US" sz="2400" b="1" dirty="0"/>
              <a:t>’</a:t>
            </a:r>
            <a:r>
              <a:rPr lang="en-US" sz="2400" dirty="0"/>
              <a:t>)</a:t>
            </a:r>
          </a:p>
          <a:p>
            <a:pPr marL="342900" indent="-342900">
              <a:buFont typeface="Arial" charset="0"/>
              <a:buChar char="•"/>
            </a:pPr>
            <a:endParaRPr lang="en-US" sz="2400" dirty="0"/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Convert raw detector information into ‘</a:t>
            </a:r>
            <a:r>
              <a:rPr lang="en-US" sz="2400" i="1" dirty="0"/>
              <a:t>hits</a:t>
            </a:r>
            <a:r>
              <a:rPr lang="en-US" sz="2400" dirty="0"/>
              <a:t>’ (pixels)</a:t>
            </a:r>
          </a:p>
          <a:p>
            <a:pPr marL="342900" indent="-342900">
              <a:buFont typeface="Arial" charset="0"/>
              <a:buChar char="•"/>
            </a:pPr>
            <a:endParaRPr lang="en-US" sz="2400" dirty="0"/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Reconstruct particle trajectories </a:t>
            </a:r>
            <a:r>
              <a:rPr lang="mr-IN" sz="2400" dirty="0"/>
              <a:t>–</a:t>
            </a:r>
            <a:r>
              <a:rPr lang="en-US" sz="2400" dirty="0"/>
              <a:t> ‘</a:t>
            </a:r>
            <a:r>
              <a:rPr lang="en-US" sz="2400" i="1" dirty="0"/>
              <a:t>tracks</a:t>
            </a:r>
            <a:r>
              <a:rPr lang="en-US" sz="2400" dirty="0"/>
              <a:t>’, ‘</a:t>
            </a:r>
            <a:r>
              <a:rPr lang="en-US" sz="2400" i="1" dirty="0"/>
              <a:t>jets</a:t>
            </a:r>
            <a:r>
              <a:rPr lang="en-US" sz="2400" dirty="0"/>
              <a:t>’, ‘</a:t>
            </a:r>
            <a:r>
              <a:rPr lang="en-US" sz="2400" i="1" dirty="0"/>
              <a:t>showers</a:t>
            </a:r>
            <a:r>
              <a:rPr lang="en-US" sz="2400" dirty="0"/>
              <a:t>’</a:t>
            </a:r>
          </a:p>
          <a:p>
            <a:pPr marL="342900" indent="-342900">
              <a:buFont typeface="Arial" charset="0"/>
              <a:buChar char="•"/>
            </a:pPr>
            <a:endParaRPr lang="en-US" sz="2400" dirty="0"/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Identify types of particles</a:t>
            </a:r>
          </a:p>
          <a:p>
            <a:pPr marL="342900" indent="-342900">
              <a:buFont typeface="Arial" charset="0"/>
              <a:buChar char="•"/>
            </a:pPr>
            <a:endParaRPr lang="en-US" sz="2400" dirty="0"/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Reconstruct decay structure</a:t>
            </a:r>
            <a:endParaRPr lang="ru-RU" sz="2400" dirty="0"/>
          </a:p>
          <a:p>
            <a:pPr marL="342900" indent="-342900">
              <a:buFont typeface="Arial" charset="0"/>
              <a:buChar char="•"/>
            </a:pPr>
            <a:endParaRPr lang="ru-RU" sz="2400" dirty="0"/>
          </a:p>
          <a:p>
            <a:pPr marL="342900" indent="-342900">
              <a:buFont typeface="Arial" charset="0"/>
              <a:buChar char="•"/>
            </a:pPr>
            <a:r>
              <a:rPr lang="en-US" sz="2400" dirty="0"/>
              <a:t>Filter meaningful events</a:t>
            </a:r>
          </a:p>
          <a:p>
            <a:pPr marL="342900" indent="-342900">
              <a:buFont typeface="Arial" charset="0"/>
              <a:buChar char="•"/>
            </a:pPr>
            <a:endParaRPr lang="en-US" sz="2400" dirty="0"/>
          </a:p>
          <a:p>
            <a:pPr marL="342900" indent="-342900">
              <a:buFont typeface="Arial" charset="0"/>
              <a:buChar char="•"/>
            </a:pPr>
            <a:r>
              <a:rPr lang="en-US" sz="2400" dirty="0" err="1"/>
              <a:t>Analyse</a:t>
            </a:r>
            <a:r>
              <a:rPr lang="en-US" sz="2400" dirty="0"/>
              <a:t> statistical properties</a:t>
            </a:r>
          </a:p>
        </p:txBody>
      </p:sp>
    </p:spTree>
    <p:extLst>
      <p:ext uri="{BB962C8B-B14F-4D97-AF65-F5344CB8AC3E}">
        <p14:creationId xmlns:p14="http://schemas.microsoft.com/office/powerpoint/2010/main" val="839819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3" name="applause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 anchor="t">
            <a:normAutofit/>
          </a:bodyPr>
          <a:lstStyle/>
          <a:p>
            <a:pPr algn="l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  <a:cs typeface="Times New Roman" pitchFamily="18" charset="0"/>
              </a:rPr>
              <a:t>Smashing Protons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Myriad Pro" pitchFamily="34" charset="0"/>
              <a:cs typeface="Times New Roman" pitchFamily="18" charset="0"/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18" y="1340769"/>
            <a:ext cx="8567048" cy="432048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179824" y="6165304"/>
            <a:ext cx="307327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err="1">
                <a:latin typeface="+mj-lt"/>
              </a:rPr>
              <a:t>PostScience</a:t>
            </a:r>
            <a:r>
              <a:rPr lang="en-US" sz="1100" dirty="0">
                <a:latin typeface="+mj-lt"/>
              </a:rPr>
              <a:t>/https://postnauka.ru/animate/83458</a:t>
            </a:r>
            <a:endParaRPr lang="ru-RU" sz="11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63885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4" name="applause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 anchor="t">
            <a:normAutofit/>
          </a:bodyPr>
          <a:lstStyle/>
          <a:p>
            <a:pPr algn="l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  <a:cs typeface="Times New Roman" pitchFamily="18" charset="0"/>
              </a:rPr>
              <a:t>Detector: Sub-atomic Digital Camera 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Myriad Pro" pitchFamily="34" charset="0"/>
              <a:cs typeface="Times New Roman" pitchFamily="18" charset="0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975" y="620688"/>
            <a:ext cx="5001290" cy="552982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465620" y="6150517"/>
            <a:ext cx="196399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dirty="0" err="1"/>
              <a:t>http</a:t>
            </a:r>
            <a:r>
              <a:rPr lang="ru-RU" sz="1100" dirty="0"/>
              <a:t>://</a:t>
            </a:r>
            <a:r>
              <a:rPr lang="ru-RU" sz="1100" dirty="0" err="1"/>
              <a:t>go.nature.com</a:t>
            </a:r>
            <a:r>
              <a:rPr lang="ru-RU" sz="1100" dirty="0"/>
              <a:t>/2prxxGY</a:t>
            </a:r>
          </a:p>
        </p:txBody>
      </p:sp>
    </p:spTree>
    <p:extLst>
      <p:ext uri="{BB962C8B-B14F-4D97-AF65-F5344CB8AC3E}">
        <p14:creationId xmlns:p14="http://schemas.microsoft.com/office/powerpoint/2010/main" val="776098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4" name="applause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 anchor="t">
            <a:normAutofit/>
          </a:bodyPr>
          <a:lstStyle/>
          <a:p>
            <a:pPr algn="l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  <a:cs typeface="Times New Roman" pitchFamily="18" charset="0"/>
              </a:rPr>
              <a:t>Pixels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Myriad Pro" pitchFamily="34" charset="0"/>
              <a:cs typeface="Times New Roman" pitchFamily="18" charset="0"/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54" y="764704"/>
            <a:ext cx="8748464" cy="5271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3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4" name="applause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 anchor="t">
            <a:normAutofit/>
          </a:bodyPr>
          <a:lstStyle/>
          <a:p>
            <a:pPr algn="l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Myriad Pro" pitchFamily="34" charset="0"/>
                <a:cs typeface="Times New Roman" pitchFamily="18" charset="0"/>
              </a:rPr>
              <a:t>Tracks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Myriad Pro" pitchFamily="34" charset="0"/>
              <a:cs typeface="Times New Roman" pitchFamily="18" charset="0"/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576" y="712058"/>
            <a:ext cx="9756576" cy="566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138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4" name="applause.wav"/>
          </p:stSnd>
        </p:sndAc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yriad Pro+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5714990</TotalTime>
  <Words>1316</Words>
  <Application>Microsoft Macintosh PowerPoint</Application>
  <PresentationFormat>Экран (4:3)</PresentationFormat>
  <Paragraphs>268</Paragraphs>
  <Slides>48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56" baseType="lpstr">
      <vt:lpstr>.AppleSystemUIFont</vt:lpstr>
      <vt:lpstr>Arial</vt:lpstr>
      <vt:lpstr>Calibri</vt:lpstr>
      <vt:lpstr>Cambria Math</vt:lpstr>
      <vt:lpstr>Mangal</vt:lpstr>
      <vt:lpstr>Myriad Pro</vt:lpstr>
      <vt:lpstr>Times New Roman</vt:lpstr>
      <vt:lpstr>Тема Office</vt:lpstr>
      <vt:lpstr>Презентация PowerPoint</vt:lpstr>
      <vt:lpstr>Quick self-intro</vt:lpstr>
      <vt:lpstr>CERN </vt:lpstr>
      <vt:lpstr>ABC of LHC</vt:lpstr>
      <vt:lpstr>Main stages</vt:lpstr>
      <vt:lpstr>Smashing Protons</vt:lpstr>
      <vt:lpstr>Detector: Sub-atomic Digital Camera </vt:lpstr>
      <vt:lpstr>Pixels</vt:lpstr>
      <vt:lpstr>Tracks</vt:lpstr>
      <vt:lpstr>Particle Identification</vt:lpstr>
      <vt:lpstr>Decay Reconstruction</vt:lpstr>
      <vt:lpstr>Triggers</vt:lpstr>
      <vt:lpstr>Machine Learning Challenges</vt:lpstr>
      <vt:lpstr>Презентация PowerPoint</vt:lpstr>
      <vt:lpstr>Презентация PowerPoint</vt:lpstr>
      <vt:lpstr>Overview</vt:lpstr>
      <vt:lpstr>Overview</vt:lpstr>
      <vt:lpstr>Problem statement</vt:lpstr>
      <vt:lpstr>General idea</vt:lpstr>
      <vt:lpstr>Tracking system features</vt:lpstr>
      <vt:lpstr>RICH features</vt:lpstr>
      <vt:lpstr>Calorimeter features</vt:lpstr>
      <vt:lpstr>Muon chambers features</vt:lpstr>
      <vt:lpstr>Machine learning in PID</vt:lpstr>
      <vt:lpstr>Machine learning in PID</vt:lpstr>
      <vt:lpstr>Презентация PowerPoint</vt:lpstr>
      <vt:lpstr>Extra Dimensions</vt:lpstr>
      <vt:lpstr>Theory Graveyard</vt:lpstr>
      <vt:lpstr>Looking for Higgs Boson</vt:lpstr>
      <vt:lpstr>Feynman Diagrams Detour</vt:lpstr>
      <vt:lpstr>Feynman Diagrams Detour</vt:lpstr>
      <vt:lpstr>Feynman Diagrams Detour</vt:lpstr>
      <vt:lpstr>Feynman Diagrams Detour</vt:lpstr>
      <vt:lpstr>Z Boson</vt:lpstr>
      <vt:lpstr>Process Probability Estimation</vt:lpstr>
      <vt:lpstr>Background</vt:lpstr>
      <vt:lpstr>Signal and Background</vt:lpstr>
      <vt:lpstr>Dimuon Mass Spectrum</vt:lpstr>
      <vt:lpstr>Презентация PowerPoint</vt:lpstr>
      <vt:lpstr>Simulation in Physics Data Analysis</vt:lpstr>
      <vt:lpstr>Simulation Packages</vt:lpstr>
      <vt:lpstr>Machine Learning Challenge Examples</vt:lpstr>
      <vt:lpstr>Science ➝ Industry ➝ Humanity</vt:lpstr>
      <vt:lpstr>Conclusion</vt:lpstr>
      <vt:lpstr>Презентация PowerPoint</vt:lpstr>
      <vt:lpstr>Backup</vt:lpstr>
      <vt:lpstr>Standard Model (SM) of Elementary Particles</vt:lpstr>
      <vt:lpstr>Standard Model (SM) Shortcomings</vt:lpstr>
    </vt:vector>
  </TitlesOfParts>
  <Company>Microsoft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Устюжанин Андрей Евгеньевич</cp:lastModifiedBy>
  <cp:revision>1971</cp:revision>
  <cp:lastPrinted>2018-11-14T14:20:49Z</cp:lastPrinted>
  <dcterms:created xsi:type="dcterms:W3CDTF">2005-01-01T07:06:31Z</dcterms:created>
  <dcterms:modified xsi:type="dcterms:W3CDTF">2020-03-03T11:19:16Z</dcterms:modified>
</cp:coreProperties>
</file>