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430" r:id="rId3"/>
    <p:sldId id="257" r:id="rId4"/>
    <p:sldId id="446" r:id="rId5"/>
    <p:sldId id="258" r:id="rId6"/>
    <p:sldId id="260" r:id="rId7"/>
    <p:sldId id="447" r:id="rId8"/>
    <p:sldId id="449" r:id="rId9"/>
    <p:sldId id="358" r:id="rId10"/>
    <p:sldId id="361" r:id="rId11"/>
    <p:sldId id="387" r:id="rId12"/>
    <p:sldId id="359" r:id="rId13"/>
    <p:sldId id="381" r:id="rId14"/>
    <p:sldId id="383" r:id="rId15"/>
    <p:sldId id="441" r:id="rId16"/>
    <p:sldId id="442" r:id="rId17"/>
    <p:sldId id="394" r:id="rId18"/>
    <p:sldId id="397" r:id="rId19"/>
    <p:sldId id="440" r:id="rId20"/>
    <p:sldId id="443" r:id="rId21"/>
    <p:sldId id="431" r:id="rId22"/>
    <p:sldId id="439" r:id="rId23"/>
    <p:sldId id="436" r:id="rId24"/>
    <p:sldId id="437" r:id="rId25"/>
    <p:sldId id="438" r:id="rId26"/>
    <p:sldId id="432" r:id="rId27"/>
    <p:sldId id="259" r:id="rId28"/>
    <p:sldId id="450" r:id="rId29"/>
    <p:sldId id="263" r:id="rId30"/>
    <p:sldId id="270" r:id="rId31"/>
    <p:sldId id="421" r:id="rId32"/>
    <p:sldId id="444" r:id="rId33"/>
    <p:sldId id="281" r:id="rId34"/>
    <p:sldId id="271" r:id="rId35"/>
    <p:sldId id="390" r:id="rId36"/>
    <p:sldId id="448" r:id="rId37"/>
    <p:sldId id="434" r:id="rId38"/>
    <p:sldId id="274" r:id="rId39"/>
    <p:sldId id="363" r:id="rId40"/>
    <p:sldId id="429" r:id="rId41"/>
    <p:sldId id="428" r:id="rId42"/>
    <p:sldId id="427" r:id="rId43"/>
    <p:sldId id="399" r:id="rId44"/>
    <p:sldId id="423" r:id="rId45"/>
    <p:sldId id="425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A4D3"/>
    <a:srgbClr val="5F43A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0"/>
    <p:restoredTop sz="93564"/>
  </p:normalViewPr>
  <p:slideViewPr>
    <p:cSldViewPr snapToGrid="0">
      <p:cViewPr>
        <p:scale>
          <a:sx n="50" d="100"/>
          <a:sy n="50" d="100"/>
        </p:scale>
        <p:origin x="1767" y="4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C997A-E363-BA48-A58D-F7774B9C387A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5C55A-2F1B-3143-AC0D-0D2232B455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808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7030A0"/>
                </a:solidFill>
                <a:latin typeface="Helvetica" pitchFamily="2" charset="0"/>
              </a:rPr>
              <a:t>0-2 min</a:t>
            </a:r>
          </a:p>
          <a:p>
            <a:r>
              <a:rPr lang="en-US" sz="1200" dirty="0">
                <a:solidFill>
                  <a:srgbClr val="7030A0"/>
                </a:solidFill>
                <a:latin typeface="Helvetica" pitchFamily="2" charset="0"/>
              </a:rPr>
              <a:t>2-3 min</a:t>
            </a:r>
          </a:p>
          <a:p>
            <a:r>
              <a:rPr lang="en-US" sz="1200" dirty="0">
                <a:solidFill>
                  <a:srgbClr val="7030A0"/>
                </a:solidFill>
                <a:latin typeface="Helvetica" pitchFamily="2" charset="0"/>
              </a:rPr>
              <a:t>3-6 min</a:t>
            </a:r>
          </a:p>
          <a:p>
            <a:r>
              <a:rPr lang="en-US" sz="1200" dirty="0">
                <a:solidFill>
                  <a:srgbClr val="7030A0"/>
                </a:solidFill>
                <a:latin typeface="Helvetica" pitchFamily="2" charset="0"/>
              </a:rPr>
              <a:t>6-9 min</a:t>
            </a:r>
          </a:p>
          <a:p>
            <a:r>
              <a:rPr lang="en-US" sz="1200" dirty="0">
                <a:solidFill>
                  <a:srgbClr val="7030A0"/>
                </a:solidFill>
                <a:latin typeface="Helvetica" pitchFamily="2" charset="0"/>
              </a:rPr>
              <a:t>9-10 min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5C55A-2F1B-3143-AC0D-0D2232B4556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433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Вместо текста показать эти компоненты </a:t>
            </a:r>
          </a:p>
          <a:p>
            <a:endParaRPr lang="ru-RU" dirty="0"/>
          </a:p>
          <a:p>
            <a:r>
              <a:rPr lang="ru-RU" dirty="0" err="1"/>
              <a:t>Сгенерить</a:t>
            </a:r>
            <a:r>
              <a:rPr lang="ru-RU" dirty="0"/>
              <a:t> и показать наглядно </a:t>
            </a:r>
            <a:r>
              <a:rPr lang="ru-RU" dirty="0" err="1"/>
              <a:t>каждуб</a:t>
            </a:r>
            <a:r>
              <a:rPr lang="ru-RU" dirty="0"/>
              <a:t> из компонент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5C55A-2F1B-3143-AC0D-0D2232B4556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583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5C55A-2F1B-3143-AC0D-0D2232B4556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074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5C55A-2F1B-3143-AC0D-0D2232B4556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121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Слайд с мотивацией выбора переменных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Список переменных – кинематика, показать гистограммы! Расположить по мощности (для одного из годов)</a:t>
            </a:r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2027B-D636-8E41-84FB-3B65EB8AFF0B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759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2027B-D636-8E41-84FB-3B65EB8AFF0B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421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2027B-D636-8E41-84FB-3B65EB8AFF0B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192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2027B-D636-8E41-84FB-3B65EB8AFF0B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37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Экзотика, чем интересна</a:t>
            </a:r>
          </a:p>
          <a:p>
            <a:r>
              <a:rPr lang="ru-RU" dirty="0"/>
              <a:t>Показать картинку про </a:t>
            </a:r>
            <a:r>
              <a:rPr lang="en-US" dirty="0"/>
              <a:t>X </a:t>
            </a:r>
            <a:r>
              <a:rPr lang="ru-RU" dirty="0"/>
              <a:t>из Сережиной статьи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5C55A-2F1B-3143-AC0D-0D2232B4556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786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train different XGBs for Run-II and Run-III, because of different triggers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5C55A-2F1B-3143-AC0D-0D2232B4556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717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5C55A-2F1B-3143-AC0D-0D2232B4556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348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5C55A-2F1B-3143-AC0D-0D2232B4556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29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 pitchFamily="2" charset="0"/>
              </a:rPr>
              <a:t>Both</a:t>
            </a:r>
            <a:r>
              <a:rPr lang="ru-RU" sz="1200" dirty="0">
                <a:latin typeface="Helvetica" pitchFamily="2" charset="0"/>
              </a:rPr>
              <a:t> </a:t>
            </a:r>
            <a:r>
              <a:rPr lang="en-US" sz="1200" dirty="0">
                <a:latin typeface="Helvetica" pitchFamily="2" charset="0"/>
              </a:rPr>
              <a:t>datasets correspond to pure signal, hence distributions are expected to be identical.</a:t>
            </a:r>
            <a:endParaRPr lang="ru-RU" sz="1200" dirty="0"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5C55A-2F1B-3143-AC0D-0D2232B4556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732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-25000" dirty="0"/>
              <a:t>КОРРЕЛЯЦИЯ </a:t>
            </a:r>
            <a:r>
              <a:rPr lang="ru-RU" baseline="-25000" dirty="0" err="1"/>
              <a:t>слоэжно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ru-RU" dirty="0"/>
              <a:t>У нас сложный сигнал с корреляцией по переменным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5C55A-2F1B-3143-AC0D-0D2232B4556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416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5C55A-2F1B-3143-AC0D-0D2232B4556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291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5C55A-2F1B-3143-AC0D-0D2232B4556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34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7F425-47EB-E6B7-6C49-9E264F16B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5853545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727088C-BB51-1408-04F0-95CE7BB28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3602038"/>
            <a:ext cx="585354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968894-D54C-D413-8F8E-A4CBA03D4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610" r="21133" b="30076"/>
          <a:stretch/>
        </p:blipFill>
        <p:spPr>
          <a:xfrm>
            <a:off x="6836211" y="1122363"/>
            <a:ext cx="4708312" cy="413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0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A1435-7126-4AA3-A70E-DDE6FB88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0964488" cy="134381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6C2BB9-B84F-8C44-FD2D-34D3D1912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6311B2-A805-50C8-0B58-90E9DB309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610" r="21133" b="30076"/>
          <a:stretch/>
        </p:blipFill>
        <p:spPr>
          <a:xfrm>
            <a:off x="11035667" y="390699"/>
            <a:ext cx="1085153" cy="953119"/>
          </a:xfrm>
          <a:prstGeom prst="rect">
            <a:avLst/>
          </a:prstGeom>
        </p:spPr>
      </p:pic>
      <p:sp>
        <p:nvSpPr>
          <p:cNvPr id="8" name="Дата 7">
            <a:extLst>
              <a:ext uri="{FF2B5EF4-FFF2-40B4-BE49-F238E27FC236}">
                <a16:creationId xmlns:a16="http://schemas.microsoft.com/office/drawing/2014/main" id="{8BBEF366-3D2A-B388-B592-395146ADC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1B1CABCA-4946-74C2-BD19-CE0DFA98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A4C8045E-DA3F-513E-F587-CB3DF4A0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487" y="0"/>
            <a:ext cx="1227513" cy="390699"/>
          </a:xfrm>
          <a:prstGeom prst="rect">
            <a:avLst/>
          </a:prstGeom>
        </p:spPr>
        <p:txBody>
          <a:bodyPr/>
          <a:lstStyle>
            <a:lvl1pPr algn="ctr">
              <a:defRPr sz="2400" baseline="0">
                <a:solidFill>
                  <a:srgbClr val="93A4D3"/>
                </a:solidFill>
              </a:defRPr>
            </a:lvl1pPr>
          </a:lstStyle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‹#›</a:t>
            </a:fld>
            <a:r>
              <a:rPr lang="en-US" dirty="0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37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8942E-19DC-5880-4E7E-F5CE4E54D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9644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B502C0-442D-741A-3438-B6268F1E9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4381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E24B07-F8BC-4F39-9507-59F64E893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C1FD14-AD6B-8D14-45F5-4D6BC74920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14" name="Номер слайда 9">
            <a:extLst>
              <a:ext uri="{FF2B5EF4-FFF2-40B4-BE49-F238E27FC236}">
                <a16:creationId xmlns:a16="http://schemas.microsoft.com/office/drawing/2014/main" id="{72E1C25A-324E-72DF-BEF9-874FD60D7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487" y="0"/>
            <a:ext cx="1227513" cy="390699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93A4D3"/>
                </a:solidFill>
              </a:defRPr>
            </a:lvl1pPr>
          </a:lstStyle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‹#›</a:t>
            </a:fld>
            <a:r>
              <a:rPr lang="en-US" dirty="0">
                <a:latin typeface="Helvetica" pitchFamily="2" charset="0"/>
              </a:rPr>
              <a:t> / 30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2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ink.springer.com/article/10.1007/JHEP09(2019)028" TargetMode="Externa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51.png"/><Relationship Id="rId7" Type="http://schemas.openxmlformats.org/officeDocument/2006/relationships/image" Target="../media/image59.png"/><Relationship Id="rId12" Type="http://schemas.openxmlformats.org/officeDocument/2006/relationships/image" Target="../media/image7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73.png"/><Relationship Id="rId5" Type="http://schemas.openxmlformats.org/officeDocument/2006/relationships/image" Target="../media/image55.png"/><Relationship Id="rId15" Type="http://schemas.openxmlformats.org/officeDocument/2006/relationships/image" Target="../media/image57.png"/><Relationship Id="rId10" Type="http://schemas.openxmlformats.org/officeDocument/2006/relationships/image" Target="../media/image72.png"/><Relationship Id="rId4" Type="http://schemas.openxmlformats.org/officeDocument/2006/relationships/image" Target="../media/image52.png"/><Relationship Id="rId9" Type="http://schemas.openxmlformats.org/officeDocument/2006/relationships/image" Target="../media/image71.png"/><Relationship Id="rId1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6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7.07583.pdf" TargetMode="External"/><Relationship Id="rId2" Type="http://schemas.openxmlformats.org/officeDocument/2006/relationships/hyperlink" Target="https://arxiv.org/pdf/1907.00954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xgboost.readthedocs.io/en/stable/index.html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rxiv.org/pdf/2005.08764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indico.cern.ch/event/868940/contributions/3815679/attachments/2081291/3496117/ICHEP2020_Polikarpov.pdf" TargetMode="Externa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99.png"/><Relationship Id="rId3" Type="http://schemas.openxmlformats.org/officeDocument/2006/relationships/image" Target="../media/image91.png"/><Relationship Id="rId7" Type="http://schemas.openxmlformats.org/officeDocument/2006/relationships/image" Target="../media/image111.png"/><Relationship Id="rId12" Type="http://schemas.openxmlformats.org/officeDocument/2006/relationships/image" Target="../media/image98.png"/><Relationship Id="rId17" Type="http://schemas.openxmlformats.org/officeDocument/2006/relationships/image" Target="../media/image121.png"/><Relationship Id="rId2" Type="http://schemas.openxmlformats.org/officeDocument/2006/relationships/image" Target="../media/image90.pn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97.png"/><Relationship Id="rId5" Type="http://schemas.openxmlformats.org/officeDocument/2006/relationships/image" Target="../media/image93.png"/><Relationship Id="rId15" Type="http://schemas.openxmlformats.org/officeDocument/2006/relationships/image" Target="../media/image119.png"/><Relationship Id="rId10" Type="http://schemas.openxmlformats.org/officeDocument/2006/relationships/image" Target="../media/image96.png"/><Relationship Id="rId4" Type="http://schemas.openxmlformats.org/officeDocument/2006/relationships/image" Target="../media/image92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08.png"/><Relationship Id="rId18" Type="http://schemas.openxmlformats.org/officeDocument/2006/relationships/image" Target="../media/image121.png"/><Relationship Id="rId3" Type="http://schemas.openxmlformats.org/officeDocument/2006/relationships/image" Target="../media/image101.png"/><Relationship Id="rId7" Type="http://schemas.openxmlformats.org/officeDocument/2006/relationships/image" Target="../media/image110.png"/><Relationship Id="rId12" Type="http://schemas.openxmlformats.org/officeDocument/2006/relationships/image" Target="../media/image107.png"/><Relationship Id="rId17" Type="http://schemas.openxmlformats.org/officeDocument/2006/relationships/image" Target="../media/image120.png"/><Relationship Id="rId2" Type="http://schemas.openxmlformats.org/officeDocument/2006/relationships/image" Target="../media/image50.png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06.png"/><Relationship Id="rId5" Type="http://schemas.openxmlformats.org/officeDocument/2006/relationships/image" Target="../media/image104.pn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4" Type="http://schemas.openxmlformats.org/officeDocument/2006/relationships/image" Target="../media/image102.png"/><Relationship Id="rId9" Type="http://schemas.openxmlformats.org/officeDocument/2006/relationships/image" Target="../media/image112.png"/><Relationship Id="rId14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14.png"/><Relationship Id="rId7" Type="http://schemas.openxmlformats.org/officeDocument/2006/relationships/image" Target="../media/image1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37.png"/><Relationship Id="rId4" Type="http://schemas.openxmlformats.org/officeDocument/2006/relationships/image" Target="../media/image115.png"/><Relationship Id="rId9" Type="http://schemas.openxmlformats.org/officeDocument/2006/relationships/image" Target="../media/image13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23.png"/><Relationship Id="rId7" Type="http://schemas.openxmlformats.org/officeDocument/2006/relationships/image" Target="../media/image142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25.png"/><Relationship Id="rId10" Type="http://schemas.openxmlformats.org/officeDocument/2006/relationships/image" Target="../media/image145.png"/><Relationship Id="rId4" Type="http://schemas.openxmlformats.org/officeDocument/2006/relationships/image" Target="../media/image124.png"/><Relationship Id="rId9" Type="http://schemas.openxmlformats.org/officeDocument/2006/relationships/image" Target="../media/image1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612360DC-E638-F8CD-52EA-0EB26940068F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756006" y="1150706"/>
                <a:ext cx="6045486" cy="3201739"/>
              </a:xfrm>
            </p:spPr>
            <p:txBody>
              <a:bodyPr>
                <a:normAutofit fontScale="90000"/>
              </a:bodyPr>
              <a:lstStyle/>
              <a:p>
                <a:r>
                  <a:rPr lang="en" dirty="0">
                    <a:solidFill>
                      <a:srgbClr val="242424"/>
                    </a:solidFill>
                    <a:effectLst/>
                  </a:rPr>
                  <a:t>Search for a new decay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i="1" dirty="0" smtClean="0">
                            <a:solidFill>
                              <a:srgbClr val="242424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dirty="0" smtClean="0">
                            <a:solidFill>
                              <a:srgbClr val="24242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" b="1" i="1" dirty="0" smtClean="0">
                            <a:solidFill>
                              <a:srgbClr val="24242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en" i="1" dirty="0" smtClean="0">
                        <a:solidFill>
                          <a:srgbClr val="242424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" dirty="0">
                    <a:solidFill>
                      <a:srgbClr val="242424"/>
                    </a:solidFill>
                    <a:effectLst/>
                  </a:rPr>
                  <a:t>with </a:t>
                </a:r>
                <a14:m>
                  <m:oMath xmlns:m="http://schemas.openxmlformats.org/officeDocument/2006/math">
                    <m:r>
                      <a:rPr lang="en" b="1" i="1" dirty="0" smtClean="0">
                        <a:solidFill>
                          <a:srgbClr val="242424"/>
                        </a:solidFill>
                        <a:effectLst/>
                        <a:latin typeface="Cambria Math" panose="02040503050406030204" pitchFamily="18" charset="0"/>
                      </a:rPr>
                      <m:t>𝑿</m:t>
                    </m:r>
                    <m:sSup>
                      <m:sSupPr>
                        <m:ctrlPr>
                          <a:rPr lang="en-US" i="1" dirty="0" smtClean="0">
                            <a:solidFill>
                              <a:srgbClr val="242424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 smtClean="0">
                                <a:solidFill>
                                  <a:srgbClr val="24242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" b="1" i="1" dirty="0" smtClean="0">
                                <a:solidFill>
                                  <a:srgbClr val="24242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𝟑𝟖𝟕𝟐</m:t>
                            </m:r>
                          </m:e>
                        </m:d>
                      </m:e>
                      <m:sup>
                        <m:r>
                          <a:rPr lang="en-US" b="1" i="1" dirty="0" smtClean="0">
                            <a:solidFill>
                              <a:srgbClr val="24242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" dirty="0">
                    <a:solidFill>
                      <a:srgbClr val="242424"/>
                    </a:solidFill>
                    <a:effectLst/>
                  </a:rPr>
                  <a:t> in the final state</a:t>
                </a:r>
                <a:endParaRPr lang="ru-RU" dirty="0"/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612360DC-E638-F8CD-52EA-0EB2694006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756006" y="1150706"/>
                <a:ext cx="6045486" cy="3201739"/>
              </a:xfrm>
              <a:blipFill>
                <a:blip r:embed="rId2"/>
                <a:stretch>
                  <a:fillRect l="-2306" t="-3557" r="-5451" b="-114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C6930D99-1862-BCBC-E502-F43C15033BD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56006" y="4444520"/>
            <a:ext cx="604548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Aleksandr </a:t>
            </a:r>
            <a:r>
              <a:rPr lang="en-US" u="sng" dirty="0" err="1"/>
              <a:t>Tulupov</a:t>
            </a:r>
            <a:r>
              <a:rPr lang="en-US" u="sng" dirty="0"/>
              <a:t> </a:t>
            </a:r>
            <a:r>
              <a:rPr lang="en-US" u="sng" baseline="30000" dirty="0"/>
              <a:t>1,2</a:t>
            </a:r>
            <a:r>
              <a:rPr lang="en-US" dirty="0"/>
              <a:t>, Sergey Polikarpov</a:t>
            </a:r>
            <a:r>
              <a:rPr lang="en-US" baseline="30000" dirty="0"/>
              <a:t>1,2</a:t>
            </a:r>
          </a:p>
          <a:p>
            <a:r>
              <a:rPr lang="en-US" baseline="30000" dirty="0"/>
              <a:t>1</a:t>
            </a:r>
            <a:r>
              <a:rPr lang="en-US" dirty="0"/>
              <a:t>LPI RAS, </a:t>
            </a:r>
            <a:r>
              <a:rPr lang="en-US" baseline="30000" dirty="0"/>
              <a:t>2</a:t>
            </a:r>
            <a:r>
              <a:rPr lang="en-US" dirty="0"/>
              <a:t>NRNU </a:t>
            </a:r>
            <a:r>
              <a:rPr lang="en-US" dirty="0" err="1"/>
              <a:t>MEPhI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080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E49AC-3D70-A742-B172-9106D4C26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ML: Performance</a:t>
            </a:r>
            <a:endParaRPr lang="ru-RU" dirty="0"/>
          </a:p>
        </p:txBody>
      </p:sp>
      <p:pic>
        <p:nvPicPr>
          <p:cNvPr id="26" name="Объект 25">
            <a:extLst>
              <a:ext uri="{FF2B5EF4-FFF2-40B4-BE49-F238E27FC236}">
                <a16:creationId xmlns:a16="http://schemas.microsoft.com/office/drawing/2014/main" id="{82765D62-4711-9559-BF03-0CFF943A6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08" y="1292783"/>
            <a:ext cx="12068058" cy="5172025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D86CAB-DEBF-951B-9655-CC12E484197F}"/>
              </a:ext>
            </a:extLst>
          </p:cNvPr>
          <p:cNvSpPr/>
          <p:nvPr/>
        </p:nvSpPr>
        <p:spPr>
          <a:xfrm>
            <a:off x="4841035" y="892673"/>
            <a:ext cx="31873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(CMS </a:t>
            </a:r>
            <a:r>
              <a:rPr lang="en-US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F04B4518-6707-1FA0-7440-EFE4C469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9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455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24DE0-DB91-8047-B1C3-9863309F1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ML: MVA cut optimization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Объект 14">
                <a:extLst>
                  <a:ext uri="{FF2B5EF4-FFF2-40B4-BE49-F238E27FC236}">
                    <a16:creationId xmlns:a16="http://schemas.microsoft.com/office/drawing/2014/main" id="{CBB8C451-3BBA-0D0B-2CD8-3A77717B40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" y="1343818"/>
                <a:ext cx="11524777" cy="82905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MVA cut was optimized for Run II and Run III separately, by maximizing the expected significance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X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3872</m:t>
                            </m:r>
                          </m:e>
                        </m:d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400" dirty="0"/>
                  <a:t> decay.</a:t>
                </a:r>
              </a:p>
            </p:txBody>
          </p:sp>
        </mc:Choice>
        <mc:Fallback xmlns="">
          <p:sp>
            <p:nvSpPr>
              <p:cNvPr id="15" name="Объект 14">
                <a:extLst>
                  <a:ext uri="{FF2B5EF4-FFF2-40B4-BE49-F238E27FC236}">
                    <a16:creationId xmlns:a16="http://schemas.microsoft.com/office/drawing/2014/main" id="{CBB8C451-3BBA-0D0B-2CD8-3A77717B40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1343818"/>
                <a:ext cx="11524777" cy="829057"/>
              </a:xfrm>
              <a:blipFill>
                <a:blip r:embed="rId3"/>
                <a:stretch>
                  <a:fillRect l="-881" t="-10606" b="-90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0D85AF57-F14C-A674-194A-FDDEE6BA05C8}"/>
              </a:ext>
            </a:extLst>
          </p:cNvPr>
          <p:cNvGrpSpPr/>
          <p:nvPr/>
        </p:nvGrpSpPr>
        <p:grpSpPr>
          <a:xfrm>
            <a:off x="482358" y="2025248"/>
            <a:ext cx="11227285" cy="4832752"/>
            <a:chOff x="148744" y="2008746"/>
            <a:chExt cx="11227285" cy="4832752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182D5E04-9392-7A3D-3399-151CC142BDA7}"/>
                </a:ext>
              </a:extLst>
            </p:cNvPr>
            <p:cNvGrpSpPr/>
            <p:nvPr/>
          </p:nvGrpSpPr>
          <p:grpSpPr>
            <a:xfrm>
              <a:off x="2529077" y="2008746"/>
              <a:ext cx="6967701" cy="523220"/>
              <a:chOff x="2578557" y="2098713"/>
              <a:chExt cx="6967701" cy="52322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3FC2F64-4F22-B043-9CE1-1923050C664F}"/>
                  </a:ext>
                </a:extLst>
              </p:cNvPr>
              <p:cNvSpPr txBox="1"/>
              <p:nvPr/>
            </p:nvSpPr>
            <p:spPr>
              <a:xfrm>
                <a:off x="8247127" y="2098713"/>
                <a:ext cx="12991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Helvetica" pitchFamily="2" charset="0"/>
                  </a:rPr>
                  <a:t>Run III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D5731-C18C-EC45-B8E3-4FA57E54FC3F}"/>
                  </a:ext>
                </a:extLst>
              </p:cNvPr>
              <p:cNvSpPr txBox="1"/>
              <p:nvPr/>
            </p:nvSpPr>
            <p:spPr>
              <a:xfrm>
                <a:off x="2578557" y="2098713"/>
                <a:ext cx="12627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Helvetica" pitchFamily="2" charset="0"/>
                  </a:rPr>
                  <a:t>Run II</a:t>
                </a:r>
              </a:p>
            </p:txBody>
          </p:sp>
        </p:grp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E7786D56-C8F5-BCB9-FB8B-8CBC25CA8CB8}"/>
                </a:ext>
              </a:extLst>
            </p:cNvPr>
            <p:cNvGrpSpPr/>
            <p:nvPr/>
          </p:nvGrpSpPr>
          <p:grpSpPr>
            <a:xfrm>
              <a:off x="148744" y="2423623"/>
              <a:ext cx="11227285" cy="4417875"/>
              <a:chOff x="148744" y="2423623"/>
              <a:chExt cx="11227285" cy="4417875"/>
            </a:xfrm>
          </p:grpSpPr>
          <p:grpSp>
            <p:nvGrpSpPr>
              <p:cNvPr id="40" name="Группа 39">
                <a:extLst>
                  <a:ext uri="{FF2B5EF4-FFF2-40B4-BE49-F238E27FC236}">
                    <a16:creationId xmlns:a16="http://schemas.microsoft.com/office/drawing/2014/main" id="{EB6D34D2-92D6-F77F-8E84-02C927904059}"/>
                  </a:ext>
                </a:extLst>
              </p:cNvPr>
              <p:cNvGrpSpPr/>
              <p:nvPr/>
            </p:nvGrpSpPr>
            <p:grpSpPr>
              <a:xfrm>
                <a:off x="148744" y="2423623"/>
                <a:ext cx="11227285" cy="4222914"/>
                <a:chOff x="350958" y="2514724"/>
                <a:chExt cx="11227285" cy="4222914"/>
              </a:xfrm>
            </p:grpSpPr>
            <p:grpSp>
              <p:nvGrpSpPr>
                <p:cNvPr id="39" name="Группа 38">
                  <a:extLst>
                    <a:ext uri="{FF2B5EF4-FFF2-40B4-BE49-F238E27FC236}">
                      <a16:creationId xmlns:a16="http://schemas.microsoft.com/office/drawing/2014/main" id="{E17F7420-0292-AAEA-6FF3-26E051DDA28D}"/>
                    </a:ext>
                  </a:extLst>
                </p:cNvPr>
                <p:cNvGrpSpPr/>
                <p:nvPr/>
              </p:nvGrpSpPr>
              <p:grpSpPr>
                <a:xfrm>
                  <a:off x="350958" y="2514724"/>
                  <a:ext cx="11227285" cy="4222914"/>
                  <a:chOff x="350958" y="2514724"/>
                  <a:chExt cx="11227285" cy="4222914"/>
                </a:xfrm>
              </p:grpSpPr>
              <p:grpSp>
                <p:nvGrpSpPr>
                  <p:cNvPr id="34" name="Группа 33">
                    <a:extLst>
                      <a:ext uri="{FF2B5EF4-FFF2-40B4-BE49-F238E27FC236}">
                        <a16:creationId xmlns:a16="http://schemas.microsoft.com/office/drawing/2014/main" id="{BA72D4ED-EF44-AFA4-E49C-543E27AA6B32}"/>
                      </a:ext>
                    </a:extLst>
                  </p:cNvPr>
                  <p:cNvGrpSpPr/>
                  <p:nvPr/>
                </p:nvGrpSpPr>
                <p:grpSpPr>
                  <a:xfrm>
                    <a:off x="562185" y="2514724"/>
                    <a:ext cx="11016058" cy="4222914"/>
                    <a:chOff x="562185" y="2514724"/>
                    <a:chExt cx="11016058" cy="4222914"/>
                  </a:xfrm>
                </p:grpSpPr>
                <p:pic>
                  <p:nvPicPr>
                    <p:cNvPr id="13" name="Рисунок 12">
                      <a:extLst>
                        <a:ext uri="{FF2B5EF4-FFF2-40B4-BE49-F238E27FC236}">
                          <a16:creationId xmlns:a16="http://schemas.microsoft.com/office/drawing/2014/main" id="{144163F7-9C3D-604E-CB26-1EA8DFCAF0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3754" t="6108" r="8839" b="2193"/>
                    <a:stretch/>
                  </p:blipFill>
                  <p:spPr>
                    <a:xfrm>
                      <a:off x="6215142" y="2514725"/>
                      <a:ext cx="5363101" cy="422291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" name="Рисунок 10">
                      <a:extLst>
                        <a:ext uri="{FF2B5EF4-FFF2-40B4-BE49-F238E27FC236}">
                          <a16:creationId xmlns:a16="http://schemas.microsoft.com/office/drawing/2014/main" id="{B6120B4A-ADFA-3816-4FDD-6CD9E171463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4885" t="5956" r="8809" b="2343"/>
                    <a:stretch/>
                  </p:blipFill>
                  <p:spPr>
                    <a:xfrm>
                      <a:off x="562185" y="2514724"/>
                      <a:ext cx="5295533" cy="422291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8" name="Группа 37">
                    <a:extLst>
                      <a:ext uri="{FF2B5EF4-FFF2-40B4-BE49-F238E27FC236}">
                        <a16:creationId xmlns:a16="http://schemas.microsoft.com/office/drawing/2014/main" id="{0718FEFA-96D0-53D8-D816-4235649AB4A1}"/>
                      </a:ext>
                    </a:extLst>
                  </p:cNvPr>
                  <p:cNvGrpSpPr/>
                  <p:nvPr/>
                </p:nvGrpSpPr>
                <p:grpSpPr>
                  <a:xfrm>
                    <a:off x="350958" y="3432381"/>
                    <a:ext cx="5995233" cy="2387601"/>
                    <a:chOff x="350958" y="3276306"/>
                    <a:chExt cx="5995233" cy="2387601"/>
                  </a:xfrm>
                </p:grpSpPr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FEC37B5E-B62E-952E-B847-145E86DE652E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4967725" y="4285441"/>
                      <a:ext cx="2387600" cy="3693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>
                          <a:latin typeface="Helvetica Light" panose="020B0403020202020204" pitchFamily="34" charset="0"/>
                        </a:rPr>
                        <a:t>Pseudo significance</a:t>
                      </a:r>
                      <a:endParaRPr lang="ru-RU" dirty="0">
                        <a:latin typeface="Helvetica" pitchFamily="2" charset="0"/>
                      </a:endParaRPr>
                    </a:p>
                  </p:txBody>
                </p:sp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07F47CAF-4640-8C11-9DDD-AD89E12625F7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-658176" y="4285440"/>
                      <a:ext cx="2387600" cy="3693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>
                          <a:latin typeface="Helvetica Light" panose="020B0403020202020204" pitchFamily="34" charset="0"/>
                        </a:rPr>
                        <a:t>Pseudo significance</a:t>
                      </a:r>
                      <a:endParaRPr lang="ru-RU" dirty="0">
                        <a:latin typeface="Helvetica" pitchFamily="2" charset="0"/>
                      </a:endParaRPr>
                    </a:p>
                  </p:txBody>
                </p:sp>
              </p:grpSp>
            </p:grpSp>
            <p:grpSp>
              <p:nvGrpSpPr>
                <p:cNvPr id="35" name="Группа 34">
                  <a:extLst>
                    <a:ext uri="{FF2B5EF4-FFF2-40B4-BE49-F238E27FC236}">
                      <a16:creationId xmlns:a16="http://schemas.microsoft.com/office/drawing/2014/main" id="{C640F590-C00D-F672-6E06-7C5931166A1C}"/>
                    </a:ext>
                  </a:extLst>
                </p:cNvPr>
                <p:cNvGrpSpPr/>
                <p:nvPr/>
              </p:nvGrpSpPr>
              <p:grpSpPr>
                <a:xfrm>
                  <a:off x="1608724" y="4969820"/>
                  <a:ext cx="8882546" cy="400110"/>
                  <a:chOff x="1608724" y="4969820"/>
                  <a:chExt cx="8882546" cy="400110"/>
                </a:xfrm>
              </p:grpSpPr>
              <p:sp>
                <p:nvSpPr>
                  <p:cNvPr id="6" name="Прямоугольник 5">
                    <a:extLst>
                      <a:ext uri="{FF2B5EF4-FFF2-40B4-BE49-F238E27FC236}">
                        <a16:creationId xmlns:a16="http://schemas.microsoft.com/office/drawing/2014/main" id="{19E22DB4-D0F7-9C0B-7DF2-71CF3CEB6A93}"/>
                      </a:ext>
                    </a:extLst>
                  </p:cNvPr>
                  <p:cNvSpPr/>
                  <p:nvPr/>
                </p:nvSpPr>
                <p:spPr>
                  <a:xfrm rot="20902854">
                    <a:off x="7302114" y="4969820"/>
                    <a:ext cx="3189156" cy="400110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spAutoFit/>
                  </a:bodyPr>
                  <a:lstStyle/>
                  <a:p>
                    <a:r>
                      <a:rPr lang="en" sz="2000" b="1" dirty="0">
                        <a:ln w="12700">
                          <a:solidFill>
                            <a:schemeClr val="accent1"/>
                          </a:solidFill>
                          <a:prstDash val="solid"/>
                        </a:ln>
                        <a:pattFill prst="pct50">
                          <a:fgClr>
                            <a:schemeClr val="accent1"/>
                          </a:fgClr>
                          <a:bgClr>
                            <a:schemeClr val="accent1">
                              <a:lumMod val="20000"/>
                              <a:lumOff val="80000"/>
                            </a:schemeClr>
                          </a:bgClr>
                        </a:pattFill>
                        <a:effectLst>
                          <a:outerShdw dist="38100" dir="2640000" algn="bl" rotWithShape="0">
                            <a:schemeClr val="accent1"/>
                          </a:outerShdw>
                        </a:effectLst>
                        <a:latin typeface="Helvetica Neue" panose="02000503000000020004" pitchFamily="2" charset="0"/>
                      </a:rPr>
                      <a:t>Private work (CMS </a:t>
                    </a:r>
                    <a:r>
                      <a:rPr lang="en-US" sz="2000" b="1" dirty="0">
                        <a:ln w="12700">
                          <a:solidFill>
                            <a:schemeClr val="accent1"/>
                          </a:solidFill>
                          <a:prstDash val="solid"/>
                        </a:ln>
                        <a:pattFill prst="pct50">
                          <a:fgClr>
                            <a:schemeClr val="accent1"/>
                          </a:fgClr>
                          <a:bgClr>
                            <a:schemeClr val="accent1">
                              <a:lumMod val="20000"/>
                              <a:lumOff val="80000"/>
                            </a:schemeClr>
                          </a:bgClr>
                        </a:pattFill>
                        <a:effectLst>
                          <a:outerShdw dist="38100" dir="2640000" algn="bl" rotWithShape="0">
                            <a:schemeClr val="accent1"/>
                          </a:outerShdw>
                        </a:effectLst>
                        <a:latin typeface="Helvetica Neue" panose="02000503000000020004" pitchFamily="2" charset="0"/>
                      </a:rPr>
                      <a:t>data</a:t>
                    </a:r>
                    <a:r>
                      <a:rPr lang="en" sz="2000" b="1" dirty="0">
                        <a:ln w="12700">
                          <a:solidFill>
                            <a:schemeClr val="accent1"/>
                          </a:solidFill>
                          <a:prstDash val="solid"/>
                        </a:ln>
                        <a:pattFill prst="pct50">
                          <a:fgClr>
                            <a:schemeClr val="accent1"/>
                          </a:fgClr>
                          <a:bgClr>
                            <a:schemeClr val="accent1">
                              <a:lumMod val="20000"/>
                              <a:lumOff val="80000"/>
                            </a:schemeClr>
                          </a:bgClr>
                        </a:pattFill>
                        <a:effectLst>
                          <a:outerShdw dist="38100" dir="2640000" algn="bl" rotWithShape="0">
                            <a:schemeClr val="accent1"/>
                          </a:outerShdw>
                        </a:effectLst>
                        <a:latin typeface="Helvetica Neue" panose="02000503000000020004" pitchFamily="2" charset="0"/>
                      </a:rPr>
                      <a:t>)</a:t>
                    </a:r>
                  </a:p>
                </p:txBody>
              </p:sp>
              <p:sp>
                <p:nvSpPr>
                  <p:cNvPr id="3" name="Прямоугольник 2">
                    <a:extLst>
                      <a:ext uri="{FF2B5EF4-FFF2-40B4-BE49-F238E27FC236}">
                        <a16:creationId xmlns:a16="http://schemas.microsoft.com/office/drawing/2014/main" id="{00DD9147-A52A-6689-5D36-C69639F4F20B}"/>
                      </a:ext>
                    </a:extLst>
                  </p:cNvPr>
                  <p:cNvSpPr/>
                  <p:nvPr/>
                </p:nvSpPr>
                <p:spPr>
                  <a:xfrm rot="20902854">
                    <a:off x="1608724" y="4969820"/>
                    <a:ext cx="3202455" cy="400110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spAutoFit/>
                  </a:bodyPr>
                  <a:lstStyle/>
                  <a:p>
                    <a:r>
                      <a:rPr lang="en" sz="2000" b="1" dirty="0">
                        <a:ln w="12700">
                          <a:solidFill>
                            <a:schemeClr val="accent1"/>
                          </a:solidFill>
                          <a:prstDash val="solid"/>
                        </a:ln>
                        <a:pattFill prst="pct50">
                          <a:fgClr>
                            <a:schemeClr val="accent1"/>
                          </a:fgClr>
                          <a:bgClr>
                            <a:schemeClr val="accent1">
                              <a:lumMod val="20000"/>
                              <a:lumOff val="80000"/>
                            </a:schemeClr>
                          </a:bgClr>
                        </a:pattFill>
                        <a:effectLst>
                          <a:outerShdw dist="38100" dir="2640000" algn="bl" rotWithShape="0">
                            <a:schemeClr val="accent1"/>
                          </a:outerShdw>
                        </a:effectLst>
                        <a:latin typeface="Helvetica Neue" panose="02000503000000020004" pitchFamily="2" charset="0"/>
                      </a:rPr>
                      <a:t>Private work (CMS </a:t>
                    </a:r>
                    <a:r>
                      <a:rPr lang="en-US" sz="2000" b="1" dirty="0">
                        <a:ln w="12700">
                          <a:solidFill>
                            <a:schemeClr val="accent1"/>
                          </a:solidFill>
                          <a:prstDash val="solid"/>
                        </a:ln>
                        <a:pattFill prst="pct50">
                          <a:fgClr>
                            <a:schemeClr val="accent1"/>
                          </a:fgClr>
                          <a:bgClr>
                            <a:schemeClr val="accent1">
                              <a:lumMod val="20000"/>
                              <a:lumOff val="80000"/>
                            </a:schemeClr>
                          </a:bgClr>
                        </a:pattFill>
                        <a:effectLst>
                          <a:outerShdw dist="38100" dir="2640000" algn="bl" rotWithShape="0">
                            <a:schemeClr val="accent1"/>
                          </a:outerShdw>
                        </a:effectLst>
                        <a:latin typeface="Helvetica Neue" panose="02000503000000020004" pitchFamily="2" charset="0"/>
                      </a:rPr>
                      <a:t>data</a:t>
                    </a:r>
                    <a:r>
                      <a:rPr lang="en" sz="2000" b="1" dirty="0">
                        <a:ln w="12700">
                          <a:solidFill>
                            <a:schemeClr val="accent1"/>
                          </a:solidFill>
                          <a:prstDash val="solid"/>
                        </a:ln>
                        <a:pattFill prst="pct50">
                          <a:fgClr>
                            <a:schemeClr val="accent1"/>
                          </a:fgClr>
                          <a:bgClr>
                            <a:schemeClr val="accent1">
                              <a:lumMod val="20000"/>
                              <a:lumOff val="80000"/>
                            </a:schemeClr>
                          </a:bgClr>
                        </a:pattFill>
                        <a:effectLst>
                          <a:outerShdw dist="38100" dir="2640000" algn="bl" rotWithShape="0">
                            <a:schemeClr val="accent1"/>
                          </a:outerShdw>
                        </a:effectLst>
                        <a:latin typeface="Helvetica Neue" panose="02000503000000020004" pitchFamily="2" charset="0"/>
                      </a:rPr>
                      <a:t>)</a:t>
                    </a:r>
                  </a:p>
                </p:txBody>
              </p:sp>
            </p:grpSp>
          </p:grpSp>
          <p:grpSp>
            <p:nvGrpSpPr>
              <p:cNvPr id="36" name="Группа 35">
                <a:extLst>
                  <a:ext uri="{FF2B5EF4-FFF2-40B4-BE49-F238E27FC236}">
                    <a16:creationId xmlns:a16="http://schemas.microsoft.com/office/drawing/2014/main" id="{79A254D1-101C-7FB0-E7CD-47F3430ECEA0}"/>
                  </a:ext>
                </a:extLst>
              </p:cNvPr>
              <p:cNvGrpSpPr/>
              <p:nvPr/>
            </p:nvGrpSpPr>
            <p:grpSpPr>
              <a:xfrm>
                <a:off x="2655385" y="6472166"/>
                <a:ext cx="6795874" cy="369332"/>
                <a:chOff x="2655385" y="6472166"/>
                <a:chExt cx="6795874" cy="369332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7782194-64E9-92BD-2E5E-64857C271DBA}"/>
                    </a:ext>
                  </a:extLst>
                </p:cNvPr>
                <p:cNvSpPr txBox="1"/>
                <p:nvPr/>
              </p:nvSpPr>
              <p:spPr>
                <a:xfrm>
                  <a:off x="8342126" y="6472166"/>
                  <a:ext cx="110913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Helvetica Light" panose="020B0403020202020204" pitchFamily="34" charset="0"/>
                    </a:rPr>
                    <a:t>MVA &gt; x</a:t>
                  </a:r>
                  <a:endParaRPr lang="ru-RU" dirty="0">
                    <a:latin typeface="Helvetica" pitchFamily="2" charset="0"/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725B082-6C21-78F1-25B8-AAE9F4EEE501}"/>
                    </a:ext>
                  </a:extLst>
                </p:cNvPr>
                <p:cNvSpPr txBox="1"/>
                <p:nvPr/>
              </p:nvSpPr>
              <p:spPr>
                <a:xfrm>
                  <a:off x="2655385" y="6472166"/>
                  <a:ext cx="110913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Helvetica Light" panose="020B0403020202020204" pitchFamily="34" charset="0"/>
                    </a:rPr>
                    <a:t>MVA &gt; x</a:t>
                  </a:r>
                  <a:endParaRPr lang="ru-RU" dirty="0">
                    <a:latin typeface="Helvetica" pitchFamily="2" charset="0"/>
                  </a:endParaRPr>
                </a:p>
              </p:txBody>
            </p:sp>
          </p:grpSp>
        </p:grpSp>
      </p:grpSp>
      <p:sp>
        <p:nvSpPr>
          <p:cNvPr id="43" name="Номер слайда 42">
            <a:extLst>
              <a:ext uri="{FF2B5EF4-FFF2-40B4-BE49-F238E27FC236}">
                <a16:creationId xmlns:a16="http://schemas.microsoft.com/office/drawing/2014/main" id="{39B13EE3-D5AD-2895-E66D-A997E0B99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10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082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579520-C1B0-0E43-97BB-956F2811E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ML: Validation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Объект 10">
                <a:extLst>
                  <a:ext uri="{FF2B5EF4-FFF2-40B4-BE49-F238E27FC236}">
                    <a16:creationId xmlns:a16="http://schemas.microsoft.com/office/drawing/2014/main" id="{52B75D6B-8564-441F-10C9-07160A218A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" y="1343818"/>
                <a:ext cx="4886790" cy="2179028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sz="2400" dirty="0">
                    <a:latin typeface="Helvetica" pitchFamily="2" charset="0"/>
                  </a:rPr>
                  <a:t>compare output of the classifier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400" dirty="0">
                    <a:latin typeface="Helvetica" pitchFamily="2" charset="0"/>
                  </a:rPr>
                  <a:t> </a:t>
                </a:r>
                <a:r>
                  <a:rPr lang="en-US" sz="2400" b="1" dirty="0">
                    <a:latin typeface="Helvetica" pitchFamily="2" charset="0"/>
                  </a:rPr>
                  <a:t>MC </a:t>
                </a:r>
                <a:r>
                  <a:rPr lang="en-US" sz="2400" dirty="0">
                    <a:latin typeface="Helvetica" pitchFamily="2" charset="0"/>
                  </a:rPr>
                  <a:t>and </a:t>
                </a:r>
                <a:r>
                  <a:rPr lang="en-US" sz="2400" b="1" dirty="0">
                    <a:latin typeface="Helvetica" pitchFamily="2" charset="0"/>
                  </a:rPr>
                  <a:t>Data </a:t>
                </a:r>
                <a:r>
                  <a:rPr lang="en-US" sz="2400" dirty="0">
                    <a:latin typeface="Helvetica" pitchFamily="2" charset="0"/>
                  </a:rPr>
                  <a:t>with subtracted background. 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>
                  <a:latin typeface="Helvetica" pitchFamily="2" charset="0"/>
                </a:endParaRP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b="1" dirty="0">
                    <a:latin typeface="Helvetica" pitchFamily="2" charset="0"/>
                  </a:rPr>
                  <a:t>Good agreement! </a:t>
                </a:r>
              </a:p>
            </p:txBody>
          </p:sp>
        </mc:Choice>
        <mc:Fallback xmlns="">
          <p:sp>
            <p:nvSpPr>
              <p:cNvPr id="11" name="Объект 10">
                <a:extLst>
                  <a:ext uri="{FF2B5EF4-FFF2-40B4-BE49-F238E27FC236}">
                    <a16:creationId xmlns:a16="http://schemas.microsoft.com/office/drawing/2014/main" id="{52B75D6B-8564-441F-10C9-07160A218A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1343818"/>
                <a:ext cx="4886790" cy="2179028"/>
              </a:xfrm>
              <a:blipFill>
                <a:blip r:embed="rId3"/>
                <a:stretch>
                  <a:fillRect l="-1247" t="-5307" b="-1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Номер слайда 23">
            <a:extLst>
              <a:ext uri="{FF2B5EF4-FFF2-40B4-BE49-F238E27FC236}">
                <a16:creationId xmlns:a16="http://schemas.microsoft.com/office/drawing/2014/main" id="{6AD29F62-40CD-78B8-4786-0171B2A9F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11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AC3F9-DB00-0726-8226-C80380484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791" y="1343818"/>
            <a:ext cx="7060911" cy="52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07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D517F4-53E1-2B48-9E2C-9BACE286F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Fitting: Signal model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CA6619-63AB-0F4E-B018-DFDC2EC10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75656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There is a strong correlation between signal variables. </a:t>
            </a:r>
          </a:p>
          <a:p>
            <a:pPr marL="0" indent="0">
              <a:buNone/>
            </a:pPr>
            <a:r>
              <a:rPr lang="en-US" sz="2400" dirty="0"/>
              <a:t>Signal shape is described by the double 2D Student’s t-distribution with correlations and common mean.</a:t>
            </a:r>
            <a:endParaRPr lang="ru-RU" sz="2400" baseline="-25000" dirty="0"/>
          </a:p>
          <a:p>
            <a:pPr marL="0" indent="0">
              <a:buNone/>
            </a:pPr>
            <a:endParaRPr lang="ru-RU" sz="2400" baseline="-25000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8625FEC-CD9A-13D7-C893-A59A86969846}"/>
              </a:ext>
            </a:extLst>
          </p:cNvPr>
          <p:cNvGrpSpPr/>
          <p:nvPr/>
        </p:nvGrpSpPr>
        <p:grpSpPr>
          <a:xfrm>
            <a:off x="1373808" y="2810925"/>
            <a:ext cx="5505963" cy="4047073"/>
            <a:chOff x="5581114" y="2525486"/>
            <a:chExt cx="5568507" cy="409304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AB6EF0B-9022-D54E-923F-8761C9ECA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40" b="1569"/>
            <a:stretch/>
          </p:blipFill>
          <p:spPr>
            <a:xfrm>
              <a:off x="5581114" y="2597704"/>
              <a:ext cx="5568507" cy="4020827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EDDF57FD-ED31-C95E-2E72-F5FB9CC6398B}"/>
                </a:ext>
              </a:extLst>
            </p:cNvPr>
            <p:cNvSpPr/>
            <p:nvPr/>
          </p:nvSpPr>
          <p:spPr>
            <a:xfrm>
              <a:off x="6672943" y="2525486"/>
              <a:ext cx="3226490" cy="311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15A7742-8815-2B01-5100-084F404D7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5615">
            <a:off x="1113553" y="6095044"/>
            <a:ext cx="1832062" cy="28404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529C3BA-7919-12A0-62DD-0124CE935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71772">
            <a:off x="4867998" y="6287375"/>
            <a:ext cx="1768184" cy="340320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F4D34BA-B5E0-6CFB-F67A-195FF92554BF}"/>
              </a:ext>
            </a:extLst>
          </p:cNvPr>
          <p:cNvGrpSpPr/>
          <p:nvPr/>
        </p:nvGrpSpPr>
        <p:grpSpPr>
          <a:xfrm>
            <a:off x="8593920" y="1391850"/>
            <a:ext cx="3555441" cy="5442687"/>
            <a:chOff x="8593920" y="1391850"/>
            <a:chExt cx="3555441" cy="544268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FED57FFF-54B5-BFC4-E2A3-98D33EB56CE2}"/>
                </a:ext>
              </a:extLst>
            </p:cNvPr>
            <p:cNvGrpSpPr/>
            <p:nvPr/>
          </p:nvGrpSpPr>
          <p:grpSpPr>
            <a:xfrm>
              <a:off x="8793153" y="1391850"/>
              <a:ext cx="3356208" cy="5304522"/>
              <a:chOff x="1120167" y="2544799"/>
              <a:chExt cx="2720130" cy="4313201"/>
            </a:xfrm>
          </p:grpSpPr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F888193F-A083-DD4A-8B05-9AA5C9626F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03" r="66523"/>
              <a:stretch/>
            </p:blipFill>
            <p:spPr>
              <a:xfrm>
                <a:off x="1120167" y="2544799"/>
                <a:ext cx="2720130" cy="4313201"/>
              </a:xfrm>
              <a:prstGeom prst="rect">
                <a:avLst/>
              </a:prstGeom>
            </p:spPr>
          </p:pic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C854A638-48A3-4E27-E8E3-AF2353AB8349}"/>
                  </a:ext>
                </a:extLst>
              </p:cNvPr>
              <p:cNvSpPr/>
              <p:nvPr/>
            </p:nvSpPr>
            <p:spPr>
              <a:xfrm rot="17279576">
                <a:off x="1871460" y="4311575"/>
                <a:ext cx="1378500" cy="410667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Helvetica" pitchFamily="2" charset="0"/>
                </a:endParaRPr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6D971032-F318-DFAD-78F2-D0D895BE58A1}"/>
                  </a:ext>
                </a:extLst>
              </p:cNvPr>
              <p:cNvSpPr/>
              <p:nvPr/>
            </p:nvSpPr>
            <p:spPr>
              <a:xfrm rot="18349738">
                <a:off x="1289587" y="4371669"/>
                <a:ext cx="3963673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r>
                  <a:rPr lang="en" sz="2000" b="1" dirty="0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  <a:latin typeface="Helvetica Neue" panose="02000503000000020004" pitchFamily="2" charset="0"/>
                  </a:rPr>
                  <a:t>Private work </a:t>
                </a:r>
              </a:p>
              <a:p>
                <a:r>
                  <a:rPr lang="en" sz="2000" b="1" dirty="0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  <a:latin typeface="Helvetica Neue" panose="02000503000000020004" pitchFamily="2" charset="0"/>
                  </a:rPr>
                  <a:t>(CMS </a:t>
                </a:r>
                <a:r>
                  <a:rPr lang="en-US" sz="2000" b="1" dirty="0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  <a:latin typeface="Helvetica Neue" panose="02000503000000020004" pitchFamily="2" charset="0"/>
                  </a:rPr>
                  <a:t>simulation</a:t>
                </a:r>
                <a:r>
                  <a:rPr lang="en" sz="2000" b="1" dirty="0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  <a:latin typeface="Helvetica Neue" panose="02000503000000020004" pitchFamily="2" charset="0"/>
                  </a:rPr>
                  <a:t>)</a:t>
                </a:r>
              </a:p>
            </p:txBody>
          </p:sp>
        </p:grp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31CE134-8F36-9CF1-EF9E-94821653C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7689491" y="4023540"/>
              <a:ext cx="2140760" cy="331901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2017824-01DD-6016-99D6-28EC8448E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37261" y="6558077"/>
              <a:ext cx="1783169" cy="276460"/>
            </a:xfrm>
            <a:prstGeom prst="rect">
              <a:avLst/>
            </a:prstGeom>
          </p:spPr>
        </p:pic>
      </p:grpSp>
      <p:sp>
        <p:nvSpPr>
          <p:cNvPr id="24" name="Номер слайда 23">
            <a:extLst>
              <a:ext uri="{FF2B5EF4-FFF2-40B4-BE49-F238E27FC236}">
                <a16:creationId xmlns:a16="http://schemas.microsoft.com/office/drawing/2014/main" id="{EF07BBA6-C010-FED1-668A-93B41A1E9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12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45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E7F9B-80F0-0B46-A05F-511F16C20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Fitting: Signal shape extraction</a:t>
            </a:r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A1EE5FB5-8DDB-9F98-D5DC-8F5EAA4CA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Only Run III data presented, Run II figures </a:t>
            </a:r>
            <a:r>
              <a:rPr lang="en-US" dirty="0"/>
              <a:t>are</a:t>
            </a:r>
            <a:r>
              <a:rPr lang="en-US" dirty="0">
                <a:latin typeface="Helvetica" pitchFamily="2" charset="0"/>
              </a:rPr>
              <a:t> similar</a:t>
            </a:r>
            <a:endParaRPr lang="ru-RU" dirty="0">
              <a:latin typeface="Helvetica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4C9F0B-7753-D74A-910D-0507263B0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682" y="2210573"/>
            <a:ext cx="5778717" cy="41525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FB3AAD-E6C9-45F1-36F1-55E61D7CB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83" y="2210573"/>
            <a:ext cx="5778717" cy="415254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6664CB0-7B78-85B5-19EE-809E7CC7072D}"/>
              </a:ext>
            </a:extLst>
          </p:cNvPr>
          <p:cNvSpPr/>
          <p:nvPr/>
        </p:nvSpPr>
        <p:spPr>
          <a:xfrm rot="20902854">
            <a:off x="3480135" y="2789439"/>
            <a:ext cx="240389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simulation</a:t>
            </a:r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3507EF6-142B-5B3A-E1B7-0E0C7B3DFF04}"/>
              </a:ext>
            </a:extLst>
          </p:cNvPr>
          <p:cNvSpPr/>
          <p:nvPr/>
        </p:nvSpPr>
        <p:spPr>
          <a:xfrm rot="20902854">
            <a:off x="9258852" y="2718904"/>
            <a:ext cx="240389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simulation</a:t>
            </a:r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4606C5FC-FE4C-E354-307A-7604BA52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13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841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FBCBF61-428A-09DC-C398-727FF342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Fitting: Signal shape extraction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9279DD8-20FC-144A-F32F-98A9C0EDC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2455" y="1106718"/>
            <a:ext cx="11301947" cy="5466857"/>
          </a:xfr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8D4F49D-99D1-A755-6E32-23DBF07FFE39}"/>
              </a:ext>
            </a:extLst>
          </p:cNvPr>
          <p:cNvSpPr/>
          <p:nvPr/>
        </p:nvSpPr>
        <p:spPr>
          <a:xfrm rot="20902854">
            <a:off x="3194061" y="2158149"/>
            <a:ext cx="18355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simulation</a:t>
            </a:r>
            <a:r>
              <a:rPr lang="en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C8A0673-C6A2-320E-E3C4-9044D919E2CE}"/>
              </a:ext>
            </a:extLst>
          </p:cNvPr>
          <p:cNvSpPr/>
          <p:nvPr/>
        </p:nvSpPr>
        <p:spPr>
          <a:xfrm rot="20902854">
            <a:off x="9255814" y="2158149"/>
            <a:ext cx="18355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simulation</a:t>
            </a:r>
            <a:r>
              <a:rPr lang="en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C988F8F3-6384-1311-4828-245740DA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14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41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FBCBF61-428A-09DC-C398-727FF342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Fitting: Signal shape extraction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6F50737-CA59-074F-F358-04E11E29C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129" r="4225"/>
          <a:stretch/>
        </p:blipFill>
        <p:spPr>
          <a:xfrm>
            <a:off x="-1" y="1343819"/>
            <a:ext cx="12181299" cy="5529011"/>
          </a:xfr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180E55-5BF7-BD1F-FE66-35C0F050FF18}"/>
              </a:ext>
            </a:extLst>
          </p:cNvPr>
          <p:cNvSpPr/>
          <p:nvPr/>
        </p:nvSpPr>
        <p:spPr>
          <a:xfrm rot="20902854">
            <a:off x="3494735" y="2278854"/>
            <a:ext cx="18355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simulation</a:t>
            </a:r>
            <a:r>
              <a:rPr lang="en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9FF3E5A-5EF5-9F34-0283-9DF2B7253FE6}"/>
              </a:ext>
            </a:extLst>
          </p:cNvPr>
          <p:cNvSpPr/>
          <p:nvPr/>
        </p:nvSpPr>
        <p:spPr>
          <a:xfrm rot="20902854">
            <a:off x="9088890" y="2278853"/>
            <a:ext cx="18355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simulation</a:t>
            </a:r>
            <a:r>
              <a:rPr lang="en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01150F70-D4E4-4AE1-CC54-660F3D4D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15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093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D069162-8EBB-4790-88CD-EA16BE4767F3}"/>
              </a:ext>
            </a:extLst>
          </p:cNvPr>
          <p:cNvGrpSpPr/>
          <p:nvPr/>
        </p:nvGrpSpPr>
        <p:grpSpPr>
          <a:xfrm>
            <a:off x="641350" y="1426564"/>
            <a:ext cx="10042361" cy="5431435"/>
            <a:chOff x="327124" y="876693"/>
            <a:chExt cx="10919601" cy="5905892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AE20038-8BE4-7240-DA68-C4E3F965816F}"/>
                </a:ext>
              </a:extLst>
            </p:cNvPr>
            <p:cNvGrpSpPr/>
            <p:nvPr/>
          </p:nvGrpSpPr>
          <p:grpSpPr>
            <a:xfrm>
              <a:off x="327124" y="876693"/>
              <a:ext cx="10919601" cy="5905892"/>
              <a:chOff x="5581501" y="3282696"/>
              <a:chExt cx="6610499" cy="3575304"/>
            </a:xfrm>
          </p:grpSpPr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554D36A2-B257-2AC8-75D8-8B340E3A15A9}"/>
                  </a:ext>
                </a:extLst>
              </p:cNvPr>
              <p:cNvGrpSpPr/>
              <p:nvPr/>
            </p:nvGrpSpPr>
            <p:grpSpPr>
              <a:xfrm>
                <a:off x="5690616" y="3282696"/>
                <a:ext cx="6501384" cy="3575304"/>
                <a:chOff x="5690616" y="3282696"/>
                <a:chExt cx="6501384" cy="3575304"/>
              </a:xfrm>
            </p:grpSpPr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id="{CF465404-F98F-1239-C965-B8755A0B6C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098" t="13954" r="9255" b="2090"/>
                <a:stretch/>
              </p:blipFill>
              <p:spPr>
                <a:xfrm>
                  <a:off x="5690616" y="3429000"/>
                  <a:ext cx="6501384" cy="3429000"/>
                </a:xfrm>
                <a:prstGeom prst="rect">
                  <a:avLst/>
                </a:prstGeom>
              </p:spPr>
            </p:pic>
            <p:sp>
              <p:nvSpPr>
                <p:cNvPr id="9" name="Прямоугольник 8">
                  <a:extLst>
                    <a:ext uri="{FF2B5EF4-FFF2-40B4-BE49-F238E27FC236}">
                      <a16:creationId xmlns:a16="http://schemas.microsoft.com/office/drawing/2014/main" id="{DED7F7DD-D8DA-7F57-8DDB-A784FE335920}"/>
                    </a:ext>
                  </a:extLst>
                </p:cNvPr>
                <p:cNvSpPr/>
                <p:nvPr/>
              </p:nvSpPr>
              <p:spPr>
                <a:xfrm>
                  <a:off x="8092440" y="3282696"/>
                  <a:ext cx="365760" cy="6309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" name="Прямоугольник 10">
                  <a:extLst>
                    <a:ext uri="{FF2B5EF4-FFF2-40B4-BE49-F238E27FC236}">
                      <a16:creationId xmlns:a16="http://schemas.microsoft.com/office/drawing/2014/main" id="{BBE923E4-C4DF-740E-1709-E5F4E13955E2}"/>
                    </a:ext>
                  </a:extLst>
                </p:cNvPr>
                <p:cNvSpPr/>
                <p:nvPr/>
              </p:nvSpPr>
              <p:spPr>
                <a:xfrm rot="20095797">
                  <a:off x="9303908" y="3330466"/>
                  <a:ext cx="365760" cy="6309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2D21E72B-9D6A-B86D-20C4-6B3F93BDA6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9545520">
                <a:off x="10143092" y="6001091"/>
                <a:ext cx="2026067" cy="314119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095D4B71-DCF7-A505-8E83-AC81184C33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116873">
                <a:off x="5581501" y="6146631"/>
                <a:ext cx="1974383" cy="38000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39E61EE-31BB-5F92-54AD-0F7B6C62A9F5}"/>
                    </a:ext>
                  </a:extLst>
                </p:cNvPr>
                <p:cNvSpPr txBox="1"/>
                <p:nvPr/>
              </p:nvSpPr>
              <p:spPr>
                <a:xfrm rot="20112759">
                  <a:off x="3940211" y="2364062"/>
                  <a:ext cx="5178271" cy="64197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𝑆𝑡𝑢𝑑𝑒𝑛𝑡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𝜓𝜋𝜋</m:t>
                            </m:r>
                          </m:sub>
                        </m:s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ru-RU" sz="28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39E61EE-31BB-5F92-54AD-0F7B6C62A9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112759">
                  <a:off x="3940211" y="2364062"/>
                  <a:ext cx="5178271" cy="64197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5764295-52ED-0FF1-1E62-B5FF03A8D5A9}"/>
                    </a:ext>
                  </a:extLst>
                </p:cNvPr>
                <p:cNvSpPr txBox="1"/>
                <p:nvPr/>
              </p:nvSpPr>
              <p:spPr>
                <a:xfrm rot="839994">
                  <a:off x="7263688" y="3895239"/>
                  <a:ext cx="2201219" cy="8547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𝑆𝑡𝑢𝑑𝑒𝑛𝑡</m:t>
                        </m:r>
                        <m:d>
                          <m:d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</m:oMath>
                      <m:oMath xmlns:m="http://schemas.openxmlformats.org/officeDocument/2006/math">
                        <m:r>
                          <a:rPr lang="ru-RU" sz="200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𝑃𝑜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𝜓𝜋𝜋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5764295-52ED-0FF1-1E62-B5FF03A8D5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39994">
                  <a:off x="7263688" y="3895239"/>
                  <a:ext cx="2201219" cy="85478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956F63A2-2F97-0944-B2F7-2BB2B8D34E5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Fitting: non-resonant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𝝍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956F63A2-2F97-0944-B2F7-2BB2B8D34E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8"/>
                <a:stretch>
                  <a:fillRect l="-23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Объект 24">
                <a:extLst>
                  <a:ext uri="{FF2B5EF4-FFF2-40B4-BE49-F238E27FC236}">
                    <a16:creationId xmlns:a16="http://schemas.microsoft.com/office/drawing/2014/main" id="{706D0C07-E5FB-B610-6422-26566C0929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343818"/>
                <a:ext cx="8135332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Non-resonant background: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sub>
                        </m:sSub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𝑃𝑜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𝜓𝜋𝜋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25" name="Объект 24">
                <a:extLst>
                  <a:ext uri="{FF2B5EF4-FFF2-40B4-BE49-F238E27FC236}">
                    <a16:creationId xmlns:a16="http://schemas.microsoft.com/office/drawing/2014/main" id="{706D0C07-E5FB-B610-6422-26566C0929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343818"/>
                <a:ext cx="8135332" cy="4351338"/>
              </a:xfrm>
              <a:blipFill>
                <a:blip r:embed="rId9"/>
                <a:stretch>
                  <a:fillRect l="-1248" t="-14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Номер слайда 25">
            <a:extLst>
              <a:ext uri="{FF2B5EF4-FFF2-40B4-BE49-F238E27FC236}">
                <a16:creationId xmlns:a16="http://schemas.microsoft.com/office/drawing/2014/main" id="{F79DBAE6-B0D0-FE99-3D53-562EC5F8E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16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141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F6ADDF1A-A4F1-424F-90EA-43163633AC7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" dirty="0">
                    <a:effectLst/>
                    <a:latin typeface="Helvetica Neue" panose="02000503000000020004" pitchFamily="2" charset="0"/>
                  </a:rPr>
                  <a:t>2D fit of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4400" dirty="0"/>
                  <a:t> </a:t>
                </a:r>
                <a:r>
                  <a:rPr lang="en" dirty="0">
                    <a:effectLst/>
                    <a:latin typeface="Helvetica Neue" panose="02000503000000020004" pitchFamily="2" charset="0"/>
                  </a:rPr>
                  <a:t>signal in data</a:t>
                </a:r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F6ADDF1A-A4F1-424F-90EA-43163633AC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680A869-8B00-D031-63F6-77FE84A9B06A}"/>
              </a:ext>
            </a:extLst>
          </p:cNvPr>
          <p:cNvGrpSpPr/>
          <p:nvPr/>
        </p:nvGrpSpPr>
        <p:grpSpPr>
          <a:xfrm>
            <a:off x="557301" y="1115662"/>
            <a:ext cx="10407186" cy="3495786"/>
            <a:chOff x="208781" y="1050273"/>
            <a:chExt cx="10407186" cy="3495786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6359BF00-9612-66C1-2315-A660158EB7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104"/>
            <a:stretch/>
          </p:blipFill>
          <p:spPr>
            <a:xfrm>
              <a:off x="208781" y="1050273"/>
              <a:ext cx="5321904" cy="3471404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35C784A-9C7B-36FB-76AA-5E415A46FF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104"/>
            <a:stretch/>
          </p:blipFill>
          <p:spPr>
            <a:xfrm>
              <a:off x="5416725" y="1074655"/>
              <a:ext cx="5199242" cy="3471404"/>
            </a:xfrm>
            <a:prstGeom prst="rect">
              <a:avLst/>
            </a:prstGeom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B8854339-8F68-DBD4-FA0B-5D6E8CE67A65}"/>
                </a:ext>
              </a:extLst>
            </p:cNvPr>
            <p:cNvSpPr/>
            <p:nvPr/>
          </p:nvSpPr>
          <p:spPr>
            <a:xfrm rot="20902854">
              <a:off x="1506647" y="1389076"/>
              <a:ext cx="210908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" sz="12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Helvetica Neue" panose="02000503000000020004" pitchFamily="2" charset="0"/>
                </a:rPr>
                <a:t>Private work </a:t>
              </a:r>
            </a:p>
            <a:p>
              <a:r>
                <a:rPr lang="en" sz="12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Helvetica Neue" panose="02000503000000020004" pitchFamily="2" charset="0"/>
                </a:rPr>
                <a:t>(CMS </a:t>
              </a:r>
              <a:r>
                <a:rPr lang="en-US" sz="12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Helvetica Neue" panose="02000503000000020004" pitchFamily="2" charset="0"/>
                </a:rPr>
                <a:t>data</a:t>
              </a:r>
              <a:r>
                <a:rPr lang="en" sz="12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Helvetica Neue" panose="02000503000000020004" pitchFamily="2" charset="0"/>
                </a:rPr>
                <a:t>)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E6CDEAF8-247C-8820-5494-406C452A819B}"/>
                </a:ext>
              </a:extLst>
            </p:cNvPr>
            <p:cNvSpPr/>
            <p:nvPr/>
          </p:nvSpPr>
          <p:spPr>
            <a:xfrm rot="20902854">
              <a:off x="6721954" y="1364117"/>
              <a:ext cx="186122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" sz="12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Helvetica Neue" panose="02000503000000020004" pitchFamily="2" charset="0"/>
                </a:rPr>
                <a:t>Private work </a:t>
              </a:r>
            </a:p>
            <a:p>
              <a:r>
                <a:rPr lang="en" sz="12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Helvetica Neue" panose="02000503000000020004" pitchFamily="2" charset="0"/>
                </a:rPr>
                <a:t>(CMS </a:t>
              </a:r>
              <a:r>
                <a:rPr lang="en-US" sz="12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Helvetica Neue" panose="02000503000000020004" pitchFamily="2" charset="0"/>
                </a:rPr>
                <a:t>data</a:t>
              </a:r>
              <a:r>
                <a:rPr lang="en" sz="12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Helvetica Neue" panose="02000503000000020004" pitchFamily="2" charset="0"/>
                </a:rPr>
                <a:t>)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5DC90912-19B9-E366-ED94-4F6EE3B6530F}"/>
              </a:ext>
            </a:extLst>
          </p:cNvPr>
          <p:cNvGrpSpPr/>
          <p:nvPr/>
        </p:nvGrpSpPr>
        <p:grpSpPr>
          <a:xfrm>
            <a:off x="1227513" y="4546115"/>
            <a:ext cx="5351983" cy="2329604"/>
            <a:chOff x="702579" y="4589343"/>
            <a:chExt cx="5351983" cy="2329604"/>
          </a:xfrm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36B0AA6B-0895-C5A1-9207-C0192560004F}"/>
                </a:ext>
              </a:extLst>
            </p:cNvPr>
            <p:cNvGrpSpPr/>
            <p:nvPr/>
          </p:nvGrpSpPr>
          <p:grpSpPr>
            <a:xfrm>
              <a:off x="702579" y="4589343"/>
              <a:ext cx="2430076" cy="2284979"/>
              <a:chOff x="807518" y="4590254"/>
              <a:chExt cx="2430076" cy="228497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609D4D64-D6CC-FA6A-DD4B-2E933E840C32}"/>
                      </a:ext>
                    </a:extLst>
                  </p:cNvPr>
                  <p:cNvSpPr txBox="1"/>
                  <p:nvPr/>
                </p:nvSpPr>
                <p:spPr>
                  <a:xfrm>
                    <a:off x="821477" y="5770673"/>
                    <a:ext cx="241611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Helvetica" pitchFamily="2" charset="0"/>
                      </a:rPr>
                      <a:t>- Non-resonant</a:t>
                    </a:r>
                    <a:r>
                      <a:rPr lang="ru-RU" dirty="0">
                        <a:latin typeface="Helvetica" pitchFamily="2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a14:m>
                    <a:r>
                      <a:rPr lang="ru-RU" dirty="0">
                        <a:latin typeface="Helvetica" pitchFamily="2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609D4D64-D6CC-FA6A-DD4B-2E933E840C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1477" y="5770673"/>
                    <a:ext cx="2416117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094" t="-6452" b="-22581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" name="Прямая соединительная линия 4">
                <a:extLst>
                  <a:ext uri="{FF2B5EF4-FFF2-40B4-BE49-F238E27FC236}">
                    <a16:creationId xmlns:a16="http://schemas.microsoft.com/office/drawing/2014/main" id="{DEA90368-6652-9205-1EBF-539FACF201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7920" y="4590254"/>
                <a:ext cx="0" cy="363284"/>
              </a:xfrm>
              <a:prstGeom prst="line">
                <a:avLst/>
              </a:prstGeom>
              <a:ln w="38100">
                <a:solidFill>
                  <a:srgbClr val="FF08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D54CBC1E-564C-D494-119E-97839F0DA416}"/>
                      </a:ext>
                    </a:extLst>
                  </p:cNvPr>
                  <p:cNvSpPr txBox="1"/>
                  <p:nvPr/>
                </p:nvSpPr>
                <p:spPr>
                  <a:xfrm>
                    <a:off x="817920" y="4590254"/>
                    <a:ext cx="241610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Helvetica" pitchFamily="2" charset="0"/>
                      </a:rPr>
                      <a:t>- Non-resonant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oMath>
                    </a14:m>
                    <a:endParaRPr lang="ru-RU" dirty="0">
                      <a:latin typeface="Helvetic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D54CBC1E-564C-D494-119E-97839F0DA41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7920" y="4590254"/>
                    <a:ext cx="2416108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094" t="-10345" b="-3103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2E90E7-1CF3-0A28-14D0-8D10EE9ED2DF}"/>
                  </a:ext>
                </a:extLst>
              </p:cNvPr>
              <p:cNvSpPr txBox="1"/>
              <p:nvPr/>
            </p:nvSpPr>
            <p:spPr>
              <a:xfrm>
                <a:off x="821478" y="4989032"/>
                <a:ext cx="2048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- Resulting fit</a:t>
                </a:r>
                <a:endParaRPr lang="ru-RU" dirty="0">
                  <a:latin typeface="Helvetica" pitchFamily="2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A172AE-F201-256B-48A7-1A47D2B99724}"/>
                  </a:ext>
                </a:extLst>
              </p:cNvPr>
              <p:cNvSpPr txBox="1"/>
              <p:nvPr/>
            </p:nvSpPr>
            <p:spPr>
              <a:xfrm>
                <a:off x="817920" y="5350547"/>
                <a:ext cx="23367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- Signal components</a:t>
                </a:r>
                <a:endParaRPr lang="ru-RU" dirty="0">
                  <a:latin typeface="Helvetica" pitchFamily="2" charset="0"/>
                </a:endParaRPr>
              </a:p>
            </p:txBody>
          </p:sp>
          <p:cxnSp>
            <p:nvCxnSpPr>
              <p:cNvPr id="10" name="Прямая соединительная линия 9">
                <a:extLst>
                  <a:ext uri="{FF2B5EF4-FFF2-40B4-BE49-F238E27FC236}">
                    <a16:creationId xmlns:a16="http://schemas.microsoft.com/office/drawing/2014/main" id="{A0510637-39B3-4C49-8C7E-81A45D85E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892" y="4979888"/>
                <a:ext cx="0" cy="363284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>
                <a:extLst>
                  <a:ext uri="{FF2B5EF4-FFF2-40B4-BE49-F238E27FC236}">
                    <a16:creationId xmlns:a16="http://schemas.microsoft.com/office/drawing/2014/main" id="{8DBEC0AE-C8E0-5F39-D64B-515EEFF8E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334" y="5377979"/>
                <a:ext cx="0" cy="363284"/>
              </a:xfrm>
              <a:prstGeom prst="line">
                <a:avLst/>
              </a:prstGeom>
              <a:ln w="38100">
                <a:solidFill>
                  <a:srgbClr val="00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>
                <a:extLst>
                  <a:ext uri="{FF2B5EF4-FFF2-40B4-BE49-F238E27FC236}">
                    <a16:creationId xmlns:a16="http://schemas.microsoft.com/office/drawing/2014/main" id="{93AFE610-AEFD-5938-B73B-14BF552C4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334" y="5761529"/>
                <a:ext cx="0" cy="363284"/>
              </a:xfrm>
              <a:prstGeom prst="line">
                <a:avLst/>
              </a:prstGeom>
              <a:ln w="38100">
                <a:solidFill>
                  <a:srgbClr val="87665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81B02B7-9987-DF09-8CBD-B781099B10AF}"/>
                  </a:ext>
                </a:extLst>
              </p:cNvPr>
              <p:cNvSpPr txBox="1"/>
              <p:nvPr/>
            </p:nvSpPr>
            <p:spPr>
              <a:xfrm>
                <a:off x="810306" y="6127901"/>
                <a:ext cx="20264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- Signal total</a:t>
                </a:r>
                <a:endParaRPr lang="ru-RU" dirty="0">
                  <a:latin typeface="Helvetica" pitchFamily="2" charset="0"/>
                </a:endParaRPr>
              </a:p>
            </p:txBody>
          </p:sp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89A81BA0-9EAE-19A7-16A0-308704AC48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4497" y="6137045"/>
                <a:ext cx="0" cy="363284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D90B42-438C-9DC1-4AA2-6956ED4649FB}"/>
                  </a:ext>
                </a:extLst>
              </p:cNvPr>
              <p:cNvSpPr txBox="1"/>
              <p:nvPr/>
            </p:nvSpPr>
            <p:spPr>
              <a:xfrm>
                <a:off x="807518" y="6502805"/>
                <a:ext cx="20291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- Background</a:t>
                </a:r>
                <a:endParaRPr lang="ru-RU" dirty="0">
                  <a:latin typeface="Helvetica" pitchFamily="2" charset="0"/>
                </a:endParaRPr>
              </a:p>
            </p:txBody>
          </p:sp>
          <p:cxnSp>
            <p:nvCxnSpPr>
              <p:cNvPr id="17" name="Прямая соединительная линия 16">
                <a:extLst>
                  <a:ext uri="{FF2B5EF4-FFF2-40B4-BE49-F238E27FC236}">
                    <a16:creationId xmlns:a16="http://schemas.microsoft.com/office/drawing/2014/main" id="{02FBEB3C-7CA8-4F4B-6753-76CE420124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306" y="6511949"/>
                <a:ext cx="0" cy="363284"/>
              </a:xfrm>
              <a:prstGeom prst="line">
                <a:avLst/>
              </a:prstGeom>
              <a:ln w="38100">
                <a:solidFill>
                  <a:srgbClr val="4641D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A624A9D8-9865-15D7-43F2-0537161D4EAD}"/>
                </a:ext>
              </a:extLst>
            </p:cNvPr>
            <p:cNvGrpSpPr/>
            <p:nvPr/>
          </p:nvGrpSpPr>
          <p:grpSpPr>
            <a:xfrm>
              <a:off x="3004638" y="4605174"/>
              <a:ext cx="3049924" cy="2313773"/>
              <a:chOff x="3004638" y="4605174"/>
              <a:chExt cx="3049924" cy="231377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74164E-3F36-F1C0-DEC0-B5F9125BE244}"/>
                  </a:ext>
                </a:extLst>
              </p:cNvPr>
              <p:cNvSpPr txBox="1"/>
              <p:nvPr/>
            </p:nvSpPr>
            <p:spPr>
              <a:xfrm>
                <a:off x="3015740" y="6549615"/>
                <a:ext cx="30388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dirty="0">
                    <a:latin typeface="Helvetica" pitchFamily="2" charset="0"/>
                  </a:rPr>
                  <a:t>50 +- 16 events</a:t>
                </a:r>
                <a:endParaRPr lang="ru-RU" dirty="0">
                  <a:latin typeface="Helvetica" pitchFamily="2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E85262A-0DCA-259E-125B-6A8AA767152A}"/>
                  </a:ext>
                </a:extLst>
              </p:cNvPr>
              <p:cNvSpPr txBox="1"/>
              <p:nvPr/>
            </p:nvSpPr>
            <p:spPr>
              <a:xfrm>
                <a:off x="3006032" y="6191110"/>
                <a:ext cx="30388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dirty="0">
                    <a:latin typeface="Helvetica" pitchFamily="2" charset="0"/>
                  </a:rPr>
                  <a:t>1154 +- 40 events</a:t>
                </a:r>
                <a:endParaRPr lang="ru-RU" dirty="0">
                  <a:latin typeface="Helvetica" pitchFamily="2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DA59AA3-1CD7-A93F-C25D-75223C9DAF49}"/>
                  </a:ext>
                </a:extLst>
              </p:cNvPr>
              <p:cNvSpPr txBox="1"/>
              <p:nvPr/>
            </p:nvSpPr>
            <p:spPr>
              <a:xfrm>
                <a:off x="3004638" y="5819574"/>
                <a:ext cx="30388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dirty="0">
                    <a:latin typeface="Helvetica" pitchFamily="2" charset="0"/>
                  </a:rPr>
                  <a:t>18 +- 12 events</a:t>
                </a:r>
                <a:endParaRPr lang="ru-RU" dirty="0">
                  <a:latin typeface="Helvetica" pitchFamily="2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222419B-CB31-8E70-9197-7FB418D031EB}"/>
                  </a:ext>
                </a:extLst>
              </p:cNvPr>
              <p:cNvSpPr txBox="1"/>
              <p:nvPr/>
            </p:nvSpPr>
            <p:spPr>
              <a:xfrm>
                <a:off x="3010828" y="4605174"/>
                <a:ext cx="30388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dirty="0">
                    <a:latin typeface="Helvetica" pitchFamily="2" charset="0"/>
                  </a:rPr>
                  <a:t>387 +- 27 events</a:t>
                </a:r>
                <a:endParaRPr lang="ru-RU" dirty="0">
                  <a:latin typeface="Helvetica" pitchFamily="2" charset="0"/>
                </a:endParaRP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3010CE3-7A25-A320-C6C8-14859C323B9E}"/>
              </a:ext>
            </a:extLst>
          </p:cNvPr>
          <p:cNvSpPr txBox="1"/>
          <p:nvPr/>
        </p:nvSpPr>
        <p:spPr>
          <a:xfrm>
            <a:off x="8001087" y="5288028"/>
            <a:ext cx="299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Only Run II data presented, Run III figures are similar</a:t>
            </a:r>
            <a:endParaRPr lang="ru-RU" dirty="0">
              <a:latin typeface="Helvetica" pitchFamily="2" charset="0"/>
            </a:endParaRPr>
          </a:p>
        </p:txBody>
      </p:sp>
      <p:sp>
        <p:nvSpPr>
          <p:cNvPr id="39" name="Номер слайда 38">
            <a:extLst>
              <a:ext uri="{FF2B5EF4-FFF2-40B4-BE49-F238E27FC236}">
                <a16:creationId xmlns:a16="http://schemas.microsoft.com/office/drawing/2014/main" id="{3CD7EF5C-6D03-7D8B-D679-CA062F35B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17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817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2908FB99-A90B-82FD-8540-27ED72AA9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456" r="2575"/>
          <a:stretch/>
        </p:blipFill>
        <p:spPr>
          <a:xfrm>
            <a:off x="613757" y="1329590"/>
            <a:ext cx="10964486" cy="492905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Заголовок 1">
                <a:extLst>
                  <a:ext uri="{FF2B5EF4-FFF2-40B4-BE49-F238E27FC236}">
                    <a16:creationId xmlns:a16="http://schemas.microsoft.com/office/drawing/2014/main" id="{69C2AD8C-11C8-2581-1CED-8BC928E61A8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" dirty="0">
                    <a:effectLst/>
                    <a:latin typeface="Helvetica Neue" panose="02000503000000020004" pitchFamily="2" charset="0"/>
                  </a:rPr>
                  <a:t>2D fit of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4400" dirty="0"/>
                  <a:t> </a:t>
                </a:r>
                <a:r>
                  <a:rPr lang="en" dirty="0">
                    <a:effectLst/>
                    <a:latin typeface="Helvetica Neue" panose="02000503000000020004" pitchFamily="2" charset="0"/>
                  </a:rPr>
                  <a:t>signal in data</a:t>
                </a:r>
                <a:endParaRPr lang="ru-RU" dirty="0"/>
              </a:p>
            </p:txBody>
          </p:sp>
        </mc:Choice>
        <mc:Fallback xmlns="">
          <p:sp>
            <p:nvSpPr>
              <p:cNvPr id="7" name="Заголовок 1">
                <a:extLst>
                  <a:ext uri="{FF2B5EF4-FFF2-40B4-BE49-F238E27FC236}">
                    <a16:creationId xmlns:a16="http://schemas.microsoft.com/office/drawing/2014/main" id="{69C2AD8C-11C8-2581-1CED-8BC928E61A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3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5CCC618-4A2A-FBA1-2935-FCFA1ACEEEBE}"/>
              </a:ext>
            </a:extLst>
          </p:cNvPr>
          <p:cNvSpPr/>
          <p:nvPr/>
        </p:nvSpPr>
        <p:spPr>
          <a:xfrm rot="20902854">
            <a:off x="3753627" y="1352840"/>
            <a:ext cx="426637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E3E6B51-8298-EEF6-BA1E-D37B68C7FAFF}"/>
              </a:ext>
            </a:extLst>
          </p:cNvPr>
          <p:cNvSpPr/>
          <p:nvPr/>
        </p:nvSpPr>
        <p:spPr>
          <a:xfrm rot="20902854">
            <a:off x="7195470" y="1352839"/>
            <a:ext cx="426637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D237BA36-E1DD-9F50-5C68-6B12BCFFB6DD}"/>
              </a:ext>
            </a:extLst>
          </p:cNvPr>
          <p:cNvGrpSpPr/>
          <p:nvPr/>
        </p:nvGrpSpPr>
        <p:grpSpPr>
          <a:xfrm>
            <a:off x="114153" y="6258649"/>
            <a:ext cx="12614959" cy="416600"/>
            <a:chOff x="179467" y="6287629"/>
            <a:chExt cx="12614959" cy="416600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E4171C33-354E-7DF8-938C-6280E15FBF99}"/>
                </a:ext>
              </a:extLst>
            </p:cNvPr>
            <p:cNvGrpSpPr/>
            <p:nvPr/>
          </p:nvGrpSpPr>
          <p:grpSpPr>
            <a:xfrm>
              <a:off x="10740585" y="6316609"/>
              <a:ext cx="2053841" cy="378476"/>
              <a:chOff x="9669782" y="3168855"/>
              <a:chExt cx="2053841" cy="378476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DAA71AF-DFEC-9D5C-3316-F1216C1A84C8}"/>
                  </a:ext>
                </a:extLst>
              </p:cNvPr>
              <p:cNvSpPr txBox="1"/>
              <p:nvPr/>
            </p:nvSpPr>
            <p:spPr>
              <a:xfrm>
                <a:off x="9675368" y="3177999"/>
                <a:ext cx="2048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- Resulting fit</a:t>
                </a:r>
                <a:endParaRPr lang="ru-RU" dirty="0">
                  <a:latin typeface="Helvetica" pitchFamily="2" charset="0"/>
                </a:endParaRPr>
              </a:p>
            </p:txBody>
          </p:sp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id="{3C0524FD-EDF6-B9AA-0AB5-C2DF6BEE3D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9782" y="3168855"/>
                <a:ext cx="0" cy="363284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04084C9-2B7A-3534-A584-4493B0230021}"/>
                </a:ext>
              </a:extLst>
            </p:cNvPr>
            <p:cNvGrpSpPr/>
            <p:nvPr/>
          </p:nvGrpSpPr>
          <p:grpSpPr>
            <a:xfrm>
              <a:off x="179467" y="6295225"/>
              <a:ext cx="2416108" cy="369332"/>
              <a:chOff x="179467" y="6295225"/>
              <a:chExt cx="2416108" cy="369332"/>
            </a:xfrm>
          </p:grpSpPr>
          <p:cxnSp>
            <p:nvCxnSpPr>
              <p:cNvPr id="18" name="Прямая соединительная линия 17">
                <a:extLst>
                  <a:ext uri="{FF2B5EF4-FFF2-40B4-BE49-F238E27FC236}">
                    <a16:creationId xmlns:a16="http://schemas.microsoft.com/office/drawing/2014/main" id="{0537D3C0-81F4-35E6-1DDC-F4D335E348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467" y="6295225"/>
                <a:ext cx="0" cy="363284"/>
              </a:xfrm>
              <a:prstGeom prst="line">
                <a:avLst/>
              </a:prstGeom>
              <a:ln w="38100">
                <a:solidFill>
                  <a:srgbClr val="FF08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B96833C6-0C31-C0D7-3062-4819BA05EDE2}"/>
                      </a:ext>
                    </a:extLst>
                  </p:cNvPr>
                  <p:cNvSpPr txBox="1"/>
                  <p:nvPr/>
                </p:nvSpPr>
                <p:spPr>
                  <a:xfrm>
                    <a:off x="179467" y="6295225"/>
                    <a:ext cx="241610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Helvetica" pitchFamily="2" charset="0"/>
                      </a:rPr>
                      <a:t>- Non-resonant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oMath>
                    </a14:m>
                    <a:endParaRPr lang="ru-RU" dirty="0">
                      <a:latin typeface="Helvetic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B96833C6-0C31-C0D7-3062-4819BA05ED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467" y="6295225"/>
                    <a:ext cx="2416108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618" t="-6667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FC0FEF88-0DF7-789E-85BD-D9561DC835D7}"/>
                </a:ext>
              </a:extLst>
            </p:cNvPr>
            <p:cNvGrpSpPr/>
            <p:nvPr/>
          </p:nvGrpSpPr>
          <p:grpSpPr>
            <a:xfrm>
              <a:off x="2540494" y="6295225"/>
              <a:ext cx="2342340" cy="390716"/>
              <a:chOff x="9666224" y="3539514"/>
              <a:chExt cx="2342340" cy="39071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215F3C8-060A-0F54-404D-445894BDDFF7}"/>
                  </a:ext>
                </a:extLst>
              </p:cNvPr>
              <p:cNvSpPr txBox="1"/>
              <p:nvPr/>
            </p:nvSpPr>
            <p:spPr>
              <a:xfrm>
                <a:off x="9671810" y="3539514"/>
                <a:ext cx="23367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- Signal components</a:t>
                </a:r>
                <a:endParaRPr lang="ru-RU" dirty="0">
                  <a:latin typeface="Helvetica" pitchFamily="2" charset="0"/>
                </a:endParaRPr>
              </a:p>
            </p:txBody>
          </p:sp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id="{E458E8D4-C6D1-541F-5308-39BCD24EAD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6224" y="3566946"/>
                <a:ext cx="0" cy="363284"/>
              </a:xfrm>
              <a:prstGeom prst="line">
                <a:avLst/>
              </a:prstGeom>
              <a:ln w="38100">
                <a:solidFill>
                  <a:srgbClr val="00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A672CE7A-2F8A-0817-5D1E-3C9CEA693DBA}"/>
                </a:ext>
              </a:extLst>
            </p:cNvPr>
            <p:cNvGrpSpPr/>
            <p:nvPr/>
          </p:nvGrpSpPr>
          <p:grpSpPr>
            <a:xfrm>
              <a:off x="4824186" y="6287629"/>
              <a:ext cx="2425260" cy="378476"/>
              <a:chOff x="9666224" y="3950496"/>
              <a:chExt cx="2425260" cy="37847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E63EFD50-3300-9314-0839-CB1D4EF6E4B7}"/>
                      </a:ext>
                    </a:extLst>
                  </p:cNvPr>
                  <p:cNvSpPr txBox="1"/>
                  <p:nvPr/>
                </p:nvSpPr>
                <p:spPr>
                  <a:xfrm>
                    <a:off x="9675367" y="3959640"/>
                    <a:ext cx="241611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Helvetica" pitchFamily="2" charset="0"/>
                      </a:rPr>
                      <a:t>- Non-resonant</a:t>
                    </a:r>
                    <a:r>
                      <a:rPr lang="ru-RU" dirty="0">
                        <a:latin typeface="Helvetica" pitchFamily="2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a14:m>
                    <a:r>
                      <a:rPr lang="ru-RU" dirty="0">
                        <a:latin typeface="Helvetica" pitchFamily="2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E63EFD50-3300-9314-0839-CB1D4EF6E4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75367" y="3959640"/>
                    <a:ext cx="2416117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094" t="-6667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id="{EE04ADC7-6E7B-FF69-7675-B03AD38361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6224" y="3950496"/>
                <a:ext cx="0" cy="363284"/>
              </a:xfrm>
              <a:prstGeom prst="line">
                <a:avLst/>
              </a:prstGeom>
              <a:ln w="38100">
                <a:solidFill>
                  <a:srgbClr val="87665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4F9D5013-F8F4-421E-D2AC-0877B0487321}"/>
                </a:ext>
              </a:extLst>
            </p:cNvPr>
            <p:cNvGrpSpPr/>
            <p:nvPr/>
          </p:nvGrpSpPr>
          <p:grpSpPr>
            <a:xfrm>
              <a:off x="9226432" y="6331801"/>
              <a:ext cx="2026409" cy="372428"/>
              <a:chOff x="9664196" y="4316868"/>
              <a:chExt cx="2026409" cy="37242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5856E8-C4A5-16D7-F6E9-E55A43ABE921}"/>
                  </a:ext>
                </a:extLst>
              </p:cNvPr>
              <p:cNvSpPr txBox="1"/>
              <p:nvPr/>
            </p:nvSpPr>
            <p:spPr>
              <a:xfrm>
                <a:off x="9664196" y="4316868"/>
                <a:ext cx="20264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- Signal total</a:t>
                </a:r>
                <a:endParaRPr lang="ru-RU" dirty="0">
                  <a:latin typeface="Helvetica" pitchFamily="2" charset="0"/>
                </a:endParaRPr>
              </a:p>
            </p:txBody>
          </p:sp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id="{BF033B97-B3FC-95B8-143E-82C12C9273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8387" y="4326012"/>
                <a:ext cx="0" cy="363284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2CA507B5-5FDB-AA2E-8482-1EACDCA87E32}"/>
                </a:ext>
              </a:extLst>
            </p:cNvPr>
            <p:cNvGrpSpPr/>
            <p:nvPr/>
          </p:nvGrpSpPr>
          <p:grpSpPr>
            <a:xfrm>
              <a:off x="6871870" y="6322657"/>
              <a:ext cx="2336749" cy="372428"/>
              <a:chOff x="9661408" y="4691772"/>
              <a:chExt cx="2336749" cy="372428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24560C6-5856-C151-37F7-B744DF08DA8A}"/>
                  </a:ext>
                </a:extLst>
              </p:cNvPr>
              <p:cNvSpPr txBox="1"/>
              <p:nvPr/>
            </p:nvSpPr>
            <p:spPr>
              <a:xfrm>
                <a:off x="9661408" y="4691772"/>
                <a:ext cx="23367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- Comb. Background</a:t>
                </a:r>
                <a:endParaRPr lang="ru-RU" dirty="0">
                  <a:latin typeface="Helvetica" pitchFamily="2" charset="0"/>
                </a:endParaRPr>
              </a:p>
            </p:txBody>
          </p:sp>
          <p:cxnSp>
            <p:nvCxnSpPr>
              <p:cNvPr id="28" name="Прямая соединительная линия 27">
                <a:extLst>
                  <a:ext uri="{FF2B5EF4-FFF2-40B4-BE49-F238E27FC236}">
                    <a16:creationId xmlns:a16="http://schemas.microsoft.com/office/drawing/2014/main" id="{EBE553A8-F7B6-F431-223E-5193ACADB9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4196" y="4700916"/>
                <a:ext cx="0" cy="363284"/>
              </a:xfrm>
              <a:prstGeom prst="line">
                <a:avLst/>
              </a:prstGeom>
              <a:ln w="38100">
                <a:solidFill>
                  <a:srgbClr val="4641D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Номер слайда 36">
            <a:extLst>
              <a:ext uri="{FF2B5EF4-FFF2-40B4-BE49-F238E27FC236}">
                <a16:creationId xmlns:a16="http://schemas.microsoft.com/office/drawing/2014/main" id="{5ED8616E-953B-4893-76DA-3DCE4457A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18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420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F34B5-BF67-8EA1-8BE0-CAC839C67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A6B1D4-EBEE-D6BD-0288-126ABC57F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0515600" cy="2972150"/>
          </a:xfrm>
        </p:spPr>
        <p:txBody>
          <a:bodyPr/>
          <a:lstStyle/>
          <a:p>
            <a:r>
              <a:rPr lang="en-US" dirty="0"/>
              <a:t>Motivation</a:t>
            </a:r>
          </a:p>
          <a:p>
            <a:r>
              <a:rPr lang="en-US" dirty="0"/>
              <a:t>Introduction &amp; pre-selection</a:t>
            </a:r>
          </a:p>
          <a:p>
            <a:r>
              <a:rPr lang="en-US" dirty="0"/>
              <a:t>ML: algorithm, strategy, performance</a:t>
            </a:r>
          </a:p>
          <a:p>
            <a:r>
              <a:rPr lang="en-US" dirty="0"/>
              <a:t>Fitting: model, results</a:t>
            </a:r>
          </a:p>
          <a:p>
            <a:r>
              <a:rPr lang="en-US" dirty="0"/>
              <a:t>Sensitivity to the observation </a:t>
            </a:r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488776A-59EF-D6CD-DD7A-DEA6FAECB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1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03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Заголовок 1">
                <a:extLst>
                  <a:ext uri="{FF2B5EF4-FFF2-40B4-BE49-F238E27FC236}">
                    <a16:creationId xmlns:a16="http://schemas.microsoft.com/office/drawing/2014/main" id="{69C2AD8C-11C8-2581-1CED-8BC928E61A8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" dirty="0">
                    <a:effectLst/>
                    <a:latin typeface="Helvetica Neue" panose="02000503000000020004" pitchFamily="2" charset="0"/>
                  </a:rPr>
                  <a:t>2D fit of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4400" dirty="0"/>
                  <a:t> </a:t>
                </a:r>
                <a:r>
                  <a:rPr lang="en" dirty="0">
                    <a:effectLst/>
                    <a:latin typeface="Helvetica Neue" panose="02000503000000020004" pitchFamily="2" charset="0"/>
                  </a:rPr>
                  <a:t>signal in data</a:t>
                </a:r>
                <a:endParaRPr lang="ru-RU" dirty="0"/>
              </a:p>
            </p:txBody>
          </p:sp>
        </mc:Choice>
        <mc:Fallback xmlns="">
          <p:sp>
            <p:nvSpPr>
              <p:cNvPr id="7" name="Заголовок 1">
                <a:extLst>
                  <a:ext uri="{FF2B5EF4-FFF2-40B4-BE49-F238E27FC236}">
                    <a16:creationId xmlns:a16="http://schemas.microsoft.com/office/drawing/2014/main" id="{69C2AD8C-11C8-2581-1CED-8BC928E61A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Объект 4">
            <a:extLst>
              <a:ext uri="{FF2B5EF4-FFF2-40B4-BE49-F238E27FC236}">
                <a16:creationId xmlns:a16="http://schemas.microsoft.com/office/drawing/2014/main" id="{544066B3-196C-85EF-B829-79F732AF7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9198" r="3775"/>
          <a:stretch/>
        </p:blipFill>
        <p:spPr>
          <a:xfrm>
            <a:off x="223040" y="1082562"/>
            <a:ext cx="10964487" cy="5004711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D6BC71-7CE2-410F-427B-2889C800B249}"/>
              </a:ext>
            </a:extLst>
          </p:cNvPr>
          <p:cNvSpPr/>
          <p:nvPr/>
        </p:nvSpPr>
        <p:spPr>
          <a:xfrm rot="20902854">
            <a:off x="3742830" y="1833422"/>
            <a:ext cx="426637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76F0C97-BB90-C615-1F93-A173B7608200}"/>
              </a:ext>
            </a:extLst>
          </p:cNvPr>
          <p:cNvSpPr/>
          <p:nvPr/>
        </p:nvSpPr>
        <p:spPr>
          <a:xfrm rot="20902854">
            <a:off x="7294401" y="1800126"/>
            <a:ext cx="426637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A65EEDF-E74E-97C2-760F-C2D5CFFCFE00}"/>
              </a:ext>
            </a:extLst>
          </p:cNvPr>
          <p:cNvGrpSpPr/>
          <p:nvPr/>
        </p:nvGrpSpPr>
        <p:grpSpPr>
          <a:xfrm>
            <a:off x="114153" y="6258649"/>
            <a:ext cx="12614959" cy="416600"/>
            <a:chOff x="179467" y="6287629"/>
            <a:chExt cx="12614959" cy="416600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C881ADF7-3BD4-B571-687A-848C7B9C18FE}"/>
                </a:ext>
              </a:extLst>
            </p:cNvPr>
            <p:cNvGrpSpPr/>
            <p:nvPr/>
          </p:nvGrpSpPr>
          <p:grpSpPr>
            <a:xfrm>
              <a:off x="10740585" y="6316609"/>
              <a:ext cx="2053841" cy="378476"/>
              <a:chOff x="9669782" y="3168855"/>
              <a:chExt cx="2053841" cy="378476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748E6AC-4560-B217-220E-EAD4F46EC6C0}"/>
                  </a:ext>
                </a:extLst>
              </p:cNvPr>
              <p:cNvSpPr txBox="1"/>
              <p:nvPr/>
            </p:nvSpPr>
            <p:spPr>
              <a:xfrm>
                <a:off x="9675368" y="3177999"/>
                <a:ext cx="2048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- Resulting fit</a:t>
                </a:r>
                <a:endParaRPr lang="ru-RU" dirty="0">
                  <a:latin typeface="Helvetica" pitchFamily="2" charset="0"/>
                </a:endParaRPr>
              </a:p>
            </p:txBody>
          </p:sp>
          <p:cxnSp>
            <p:nvCxnSpPr>
              <p:cNvPr id="28" name="Прямая соединительная линия 27">
                <a:extLst>
                  <a:ext uri="{FF2B5EF4-FFF2-40B4-BE49-F238E27FC236}">
                    <a16:creationId xmlns:a16="http://schemas.microsoft.com/office/drawing/2014/main" id="{797288B9-CBB6-38CA-BFFE-3E3E030507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9782" y="3168855"/>
                <a:ext cx="0" cy="363284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B3783336-02C8-3BD9-9E5F-AD45D12C15E7}"/>
                </a:ext>
              </a:extLst>
            </p:cNvPr>
            <p:cNvGrpSpPr/>
            <p:nvPr/>
          </p:nvGrpSpPr>
          <p:grpSpPr>
            <a:xfrm>
              <a:off x="179467" y="6295225"/>
              <a:ext cx="2416108" cy="369332"/>
              <a:chOff x="179467" y="6295225"/>
              <a:chExt cx="2416108" cy="369332"/>
            </a:xfrm>
          </p:grpSpPr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id="{C64B49A7-CB87-EF6A-97F8-FE91701B8C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467" y="6295225"/>
                <a:ext cx="0" cy="363284"/>
              </a:xfrm>
              <a:prstGeom prst="line">
                <a:avLst/>
              </a:prstGeom>
              <a:ln w="38100">
                <a:solidFill>
                  <a:srgbClr val="FF08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89655CB8-8E0C-3480-BD5D-D54D56774962}"/>
                      </a:ext>
                    </a:extLst>
                  </p:cNvPr>
                  <p:cNvSpPr txBox="1"/>
                  <p:nvPr/>
                </p:nvSpPr>
                <p:spPr>
                  <a:xfrm>
                    <a:off x="179467" y="6295225"/>
                    <a:ext cx="241610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Helvetica" pitchFamily="2" charset="0"/>
                      </a:rPr>
                      <a:t>- Non-resonant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oMath>
                    </a14:m>
                    <a:endParaRPr lang="ru-RU" dirty="0">
                      <a:latin typeface="Helvetic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89655CB8-8E0C-3480-BD5D-D54D5677496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467" y="6295225"/>
                    <a:ext cx="2416108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618" t="-6667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5A38161B-5C0D-B434-A8FF-BA885B213E70}"/>
                </a:ext>
              </a:extLst>
            </p:cNvPr>
            <p:cNvGrpSpPr/>
            <p:nvPr/>
          </p:nvGrpSpPr>
          <p:grpSpPr>
            <a:xfrm>
              <a:off x="2540494" y="6295225"/>
              <a:ext cx="2342340" cy="390716"/>
              <a:chOff x="9666224" y="3539514"/>
              <a:chExt cx="2342340" cy="39071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B88653-3CB5-C109-41DF-1254E33EFAF1}"/>
                  </a:ext>
                </a:extLst>
              </p:cNvPr>
              <p:cNvSpPr txBox="1"/>
              <p:nvPr/>
            </p:nvSpPr>
            <p:spPr>
              <a:xfrm>
                <a:off x="9671810" y="3539514"/>
                <a:ext cx="23367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- Signal components</a:t>
                </a:r>
                <a:endParaRPr lang="ru-RU" dirty="0">
                  <a:latin typeface="Helvetica" pitchFamily="2" charset="0"/>
                </a:endParaRPr>
              </a:p>
            </p:txBody>
          </p:sp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id="{F88DC3ED-0813-9DE6-6A31-CA0B0212B3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6224" y="3566946"/>
                <a:ext cx="0" cy="363284"/>
              </a:xfrm>
              <a:prstGeom prst="line">
                <a:avLst/>
              </a:prstGeom>
              <a:ln w="38100">
                <a:solidFill>
                  <a:srgbClr val="00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FC4F2DDE-0C47-BEEC-5A58-D10B7D596897}"/>
                </a:ext>
              </a:extLst>
            </p:cNvPr>
            <p:cNvGrpSpPr/>
            <p:nvPr/>
          </p:nvGrpSpPr>
          <p:grpSpPr>
            <a:xfrm>
              <a:off x="4824186" y="6287629"/>
              <a:ext cx="2425260" cy="378476"/>
              <a:chOff x="9666224" y="3950496"/>
              <a:chExt cx="2425260" cy="37847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D61FDBD2-BB7D-7D37-1F21-2D3A5A964EA9}"/>
                      </a:ext>
                    </a:extLst>
                  </p:cNvPr>
                  <p:cNvSpPr txBox="1"/>
                  <p:nvPr/>
                </p:nvSpPr>
                <p:spPr>
                  <a:xfrm>
                    <a:off x="9675367" y="3959640"/>
                    <a:ext cx="241611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Helvetica" pitchFamily="2" charset="0"/>
                      </a:rPr>
                      <a:t>- Non-resonant</a:t>
                    </a:r>
                    <a:r>
                      <a:rPr lang="ru-RU" dirty="0">
                        <a:latin typeface="Helvetica" pitchFamily="2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a14:m>
                    <a:r>
                      <a:rPr lang="ru-RU" dirty="0">
                        <a:latin typeface="Helvetica" pitchFamily="2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D61FDBD2-BB7D-7D37-1F21-2D3A5A964E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75367" y="3959640"/>
                    <a:ext cx="2416117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094" t="-6667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id="{42D62625-8BDC-24EF-42E2-ACE13767CD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6224" y="3950496"/>
                <a:ext cx="0" cy="363284"/>
              </a:xfrm>
              <a:prstGeom prst="line">
                <a:avLst/>
              </a:prstGeom>
              <a:ln w="38100">
                <a:solidFill>
                  <a:srgbClr val="87665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6725D186-0A5F-7D73-582F-7AD9D928AFAC}"/>
                </a:ext>
              </a:extLst>
            </p:cNvPr>
            <p:cNvGrpSpPr/>
            <p:nvPr/>
          </p:nvGrpSpPr>
          <p:grpSpPr>
            <a:xfrm>
              <a:off x="9226432" y="6331801"/>
              <a:ext cx="2026409" cy="372428"/>
              <a:chOff x="9664196" y="4316868"/>
              <a:chExt cx="2026409" cy="372428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91D14C4-0126-385A-4FA9-7B4EE05236EF}"/>
                  </a:ext>
                </a:extLst>
              </p:cNvPr>
              <p:cNvSpPr txBox="1"/>
              <p:nvPr/>
            </p:nvSpPr>
            <p:spPr>
              <a:xfrm>
                <a:off x="9664196" y="4316868"/>
                <a:ext cx="20264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- Signal total</a:t>
                </a:r>
                <a:endParaRPr lang="ru-RU" dirty="0">
                  <a:latin typeface="Helvetica" pitchFamily="2" charset="0"/>
                </a:endParaRPr>
              </a:p>
            </p:txBody>
          </p: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22666266-EB2D-8140-C893-22BD54F49E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8387" y="4326012"/>
                <a:ext cx="0" cy="363284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3D98B1D0-8AD8-E032-C152-7EF76A142B41}"/>
                </a:ext>
              </a:extLst>
            </p:cNvPr>
            <p:cNvGrpSpPr/>
            <p:nvPr/>
          </p:nvGrpSpPr>
          <p:grpSpPr>
            <a:xfrm>
              <a:off x="6871870" y="6322657"/>
              <a:ext cx="2336749" cy="372428"/>
              <a:chOff x="9661408" y="4691772"/>
              <a:chExt cx="2336749" cy="372428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0394B06-AB37-16F6-9125-BD43DBC33861}"/>
                  </a:ext>
                </a:extLst>
              </p:cNvPr>
              <p:cNvSpPr txBox="1"/>
              <p:nvPr/>
            </p:nvSpPr>
            <p:spPr>
              <a:xfrm>
                <a:off x="9661408" y="4691772"/>
                <a:ext cx="23367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- Comb. Background</a:t>
                </a:r>
                <a:endParaRPr lang="ru-RU" dirty="0">
                  <a:latin typeface="Helvetica" pitchFamily="2" charset="0"/>
                </a:endParaRPr>
              </a:p>
            </p:txBody>
          </p:sp>
          <p:cxnSp>
            <p:nvCxnSpPr>
              <p:cNvPr id="18" name="Прямая соединительная линия 17">
                <a:extLst>
                  <a:ext uri="{FF2B5EF4-FFF2-40B4-BE49-F238E27FC236}">
                    <a16:creationId xmlns:a16="http://schemas.microsoft.com/office/drawing/2014/main" id="{1B44151B-E7E4-DA42-E98A-D3561109D1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4196" y="4700916"/>
                <a:ext cx="0" cy="363284"/>
              </a:xfrm>
              <a:prstGeom prst="line">
                <a:avLst/>
              </a:prstGeom>
              <a:ln w="38100">
                <a:solidFill>
                  <a:srgbClr val="4641D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134DCDD3-0FDE-2957-6512-E30EA79F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19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254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CDCE5-74BC-D716-CFC4-07700C3EE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to X signal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32E54603-6D7E-359C-410A-044E86FCCC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" y="1343818"/>
                <a:ext cx="11995786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To estimate sensitivity to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X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3872</m:t>
                            </m:r>
                          </m:e>
                        </m:d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400" dirty="0"/>
                  <a:t> decay, we generate </a:t>
                </a:r>
                <a:r>
                  <a:rPr lang="en-US" sz="2400" b="1" dirty="0"/>
                  <a:t>toy MC sample </a:t>
                </a:r>
                <a:r>
                  <a:rPr lang="en-US" sz="2400" dirty="0"/>
                  <a:t>using the expected distributions and yields, based on the LHCb ratio measurement (assuming same ratio for </a:t>
                </a:r>
                <a:r>
                  <a:rPr lang="el-GR" sz="2400" dirty="0"/>
                  <a:t>Λ</a:t>
                </a:r>
                <a:r>
                  <a:rPr lang="en-US" sz="2400" dirty="0"/>
                  <a:t>), efficiencies (see backup), and sideband studies in data.</a:t>
                </a:r>
                <a:endParaRPr lang="ru-RU" sz="24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32E54603-6D7E-359C-410A-044E86FCCC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1343818"/>
                <a:ext cx="11995786" cy="4351338"/>
              </a:xfrm>
              <a:blipFill>
                <a:blip r:embed="rId2"/>
                <a:stretch>
                  <a:fillRect l="-762" t="-1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Таблица 3">
                <a:extLst>
                  <a:ext uri="{FF2B5EF4-FFF2-40B4-BE49-F238E27FC236}">
                    <a16:creationId xmlns:a16="http://schemas.microsoft.com/office/drawing/2014/main" id="{A6AD611B-AB32-AD37-049E-A3784D3CC39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1535670"/>
                  </p:ext>
                </p:extLst>
              </p:nvPr>
            </p:nvGraphicFramePr>
            <p:xfrm>
              <a:off x="838200" y="4188531"/>
              <a:ext cx="5257800" cy="185420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066287">
                      <a:extLst>
                        <a:ext uri="{9D8B030D-6E8A-4147-A177-3AD203B41FA5}">
                          <a16:colId xmlns:a16="http://schemas.microsoft.com/office/drawing/2014/main" val="3246267296"/>
                        </a:ext>
                      </a:extLst>
                    </a:gridCol>
                    <a:gridCol w="1472184">
                      <a:extLst>
                        <a:ext uri="{9D8B030D-6E8A-4147-A177-3AD203B41FA5}">
                          <a16:colId xmlns:a16="http://schemas.microsoft.com/office/drawing/2014/main" val="354940227"/>
                        </a:ext>
                      </a:extLst>
                    </a:gridCol>
                    <a:gridCol w="719329">
                      <a:extLst>
                        <a:ext uri="{9D8B030D-6E8A-4147-A177-3AD203B41FA5}">
                          <a16:colId xmlns:a16="http://schemas.microsoft.com/office/drawing/2014/main" val="39996762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Year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2016 - 2018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20</a:t>
                          </a:r>
                          <a:r>
                            <a:rPr lang="ru-RU" dirty="0"/>
                            <a:t>22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35778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Signal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81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70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82992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Non-resonant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27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23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31419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Non-resonant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dirty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90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60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68133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Combinatorial background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b="0" i="0" dirty="0">
                              <a:latin typeface="Helvetica" pitchFamily="2" charset="0"/>
                            </a:rPr>
                            <a:t>63</a:t>
                          </a:r>
                          <a:r>
                            <a:rPr lang="en-US" dirty="0"/>
                            <a:t>8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426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081542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Таблица 3">
                <a:extLst>
                  <a:ext uri="{FF2B5EF4-FFF2-40B4-BE49-F238E27FC236}">
                    <a16:creationId xmlns:a16="http://schemas.microsoft.com/office/drawing/2014/main" id="{A6AD611B-AB32-AD37-049E-A3784D3CC39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1535670"/>
                  </p:ext>
                </p:extLst>
              </p:nvPr>
            </p:nvGraphicFramePr>
            <p:xfrm>
              <a:off x="838200" y="4188531"/>
              <a:ext cx="5257800" cy="185420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066287">
                      <a:extLst>
                        <a:ext uri="{9D8B030D-6E8A-4147-A177-3AD203B41FA5}">
                          <a16:colId xmlns:a16="http://schemas.microsoft.com/office/drawing/2014/main" val="3246267296"/>
                        </a:ext>
                      </a:extLst>
                    </a:gridCol>
                    <a:gridCol w="1472184">
                      <a:extLst>
                        <a:ext uri="{9D8B030D-6E8A-4147-A177-3AD203B41FA5}">
                          <a16:colId xmlns:a16="http://schemas.microsoft.com/office/drawing/2014/main" val="354940227"/>
                        </a:ext>
                      </a:extLst>
                    </a:gridCol>
                    <a:gridCol w="719329">
                      <a:extLst>
                        <a:ext uri="{9D8B030D-6E8A-4147-A177-3AD203B41FA5}">
                          <a16:colId xmlns:a16="http://schemas.microsoft.com/office/drawing/2014/main" val="39996762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Year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2016 - 2018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20</a:t>
                          </a:r>
                          <a:r>
                            <a:rPr lang="ru-RU" dirty="0"/>
                            <a:t>22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35778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Signal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81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70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82992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415" t="-213793" r="-72614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27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23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31419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415" t="-303333" r="-72614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90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60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68133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Combinatorial background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b="0" i="0" dirty="0">
                              <a:latin typeface="Helvetica" pitchFamily="2" charset="0"/>
                            </a:rPr>
                            <a:t>63</a:t>
                          </a:r>
                          <a:r>
                            <a:rPr lang="en-US" dirty="0"/>
                            <a:t>8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426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081542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F2CB02-B7A8-25D5-0F18-7596CF17D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20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11A7D7-E785-E5D7-F6E0-3C614DCA2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" y="2696568"/>
            <a:ext cx="11480106" cy="10776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443472-F7FD-42A7-D1D1-7AD788FFFB22}"/>
              </a:ext>
            </a:extLst>
          </p:cNvPr>
          <p:cNvSpPr txBox="1"/>
          <p:nvPr/>
        </p:nvSpPr>
        <p:spPr>
          <a:xfrm>
            <a:off x="5629581" y="3763376"/>
            <a:ext cx="6242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5"/>
              </a:rPr>
              <a:t>https://link.springer.com/article/10.1007/JHEP09(2019)028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2079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39DAE9-2B47-238C-54C7-1E0150BE7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toy MC</a:t>
            </a:r>
            <a:endParaRPr lang="ru-RU" dirty="0"/>
          </a:p>
        </p:txBody>
      </p:sp>
      <p:sp>
        <p:nvSpPr>
          <p:cNvPr id="24" name="Объект 23">
            <a:extLst>
              <a:ext uri="{FF2B5EF4-FFF2-40B4-BE49-F238E27FC236}">
                <a16:creationId xmlns:a16="http://schemas.microsoft.com/office/drawing/2014/main" id="{9F7ED78A-6750-2982-9D25-8476D2724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Only Run II is shown, Run III figures are similar</a:t>
            </a:r>
            <a:endParaRPr lang="ru-RU" dirty="0">
              <a:latin typeface="Helvetica" pitchFamily="2" charset="0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204C9A1-D116-E7F9-9C97-4DFC3D486CF7}"/>
              </a:ext>
            </a:extLst>
          </p:cNvPr>
          <p:cNvGrpSpPr/>
          <p:nvPr/>
        </p:nvGrpSpPr>
        <p:grpSpPr>
          <a:xfrm>
            <a:off x="114153" y="6258649"/>
            <a:ext cx="12614959" cy="416600"/>
            <a:chOff x="179467" y="6287629"/>
            <a:chExt cx="12614959" cy="41660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34E9AA87-440B-20A1-0316-F72C61F6C00A}"/>
                </a:ext>
              </a:extLst>
            </p:cNvPr>
            <p:cNvGrpSpPr/>
            <p:nvPr/>
          </p:nvGrpSpPr>
          <p:grpSpPr>
            <a:xfrm>
              <a:off x="10740585" y="6316609"/>
              <a:ext cx="2053841" cy="378476"/>
              <a:chOff x="9669782" y="3168855"/>
              <a:chExt cx="2053841" cy="378476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27075CC-EC5C-4439-5B16-DB2C0EC5FFA2}"/>
                  </a:ext>
                </a:extLst>
              </p:cNvPr>
              <p:cNvSpPr txBox="1"/>
              <p:nvPr/>
            </p:nvSpPr>
            <p:spPr>
              <a:xfrm>
                <a:off x="9675368" y="3177999"/>
                <a:ext cx="2048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- Resulting fit</a:t>
                </a:r>
                <a:endParaRPr lang="ru-RU" dirty="0">
                  <a:latin typeface="Helvetica" pitchFamily="2" charset="0"/>
                </a:endParaRPr>
              </a:p>
            </p:txBody>
          </p: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BA8D295F-97D2-C432-E3AE-2CD4D331DE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9782" y="3168855"/>
                <a:ext cx="0" cy="363284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09EEE398-2AD5-C0D3-0B11-1DFCE896838A}"/>
                </a:ext>
              </a:extLst>
            </p:cNvPr>
            <p:cNvGrpSpPr/>
            <p:nvPr/>
          </p:nvGrpSpPr>
          <p:grpSpPr>
            <a:xfrm>
              <a:off x="179467" y="6295225"/>
              <a:ext cx="2416108" cy="369332"/>
              <a:chOff x="179467" y="6295225"/>
              <a:chExt cx="2416108" cy="369332"/>
            </a:xfrm>
          </p:grpSpPr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9A3511B1-25EA-834E-CDA3-CD2858F3BD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467" y="6295225"/>
                <a:ext cx="0" cy="363284"/>
              </a:xfrm>
              <a:prstGeom prst="line">
                <a:avLst/>
              </a:prstGeom>
              <a:ln w="38100">
                <a:solidFill>
                  <a:srgbClr val="FF08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56E075D2-31A9-0A28-CA8A-52A4B37B6931}"/>
                      </a:ext>
                    </a:extLst>
                  </p:cNvPr>
                  <p:cNvSpPr txBox="1"/>
                  <p:nvPr/>
                </p:nvSpPr>
                <p:spPr>
                  <a:xfrm>
                    <a:off x="179467" y="6295225"/>
                    <a:ext cx="241610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Helvetica" pitchFamily="2" charset="0"/>
                      </a:rPr>
                      <a:t>- Non-resonant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oMath>
                    </a14:m>
                    <a:endParaRPr lang="ru-RU" dirty="0">
                      <a:latin typeface="Helvetic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56E075D2-31A9-0A28-CA8A-52A4B37B693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467" y="6295225"/>
                    <a:ext cx="2416108" cy="369332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2618" t="-6667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DD3D1326-4AFE-CFD5-B096-8DB99A7A9B78}"/>
                </a:ext>
              </a:extLst>
            </p:cNvPr>
            <p:cNvGrpSpPr/>
            <p:nvPr/>
          </p:nvGrpSpPr>
          <p:grpSpPr>
            <a:xfrm>
              <a:off x="2540494" y="6295225"/>
              <a:ext cx="2342340" cy="390716"/>
              <a:chOff x="9666224" y="3539514"/>
              <a:chExt cx="2342340" cy="390716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459AFBF-CF45-FF75-7EA5-D843CB388783}"/>
                  </a:ext>
                </a:extLst>
              </p:cNvPr>
              <p:cNvSpPr txBox="1"/>
              <p:nvPr/>
            </p:nvSpPr>
            <p:spPr>
              <a:xfrm>
                <a:off x="9671810" y="3539514"/>
                <a:ext cx="23367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- Signal components</a:t>
                </a:r>
                <a:endParaRPr lang="ru-RU" dirty="0">
                  <a:latin typeface="Helvetica" pitchFamily="2" charset="0"/>
                </a:endParaRPr>
              </a:p>
            </p:txBody>
          </p:sp>
          <p:cxnSp>
            <p:nvCxnSpPr>
              <p:cNvPr id="39" name="Прямая соединительная линия 38">
                <a:extLst>
                  <a:ext uri="{FF2B5EF4-FFF2-40B4-BE49-F238E27FC236}">
                    <a16:creationId xmlns:a16="http://schemas.microsoft.com/office/drawing/2014/main" id="{A466D087-0949-7BA1-7731-56817898FD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6224" y="3566946"/>
                <a:ext cx="0" cy="363284"/>
              </a:xfrm>
              <a:prstGeom prst="line">
                <a:avLst/>
              </a:prstGeom>
              <a:ln w="38100">
                <a:solidFill>
                  <a:srgbClr val="00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0F77904F-9B34-A079-8C64-030AAA492748}"/>
                </a:ext>
              </a:extLst>
            </p:cNvPr>
            <p:cNvGrpSpPr/>
            <p:nvPr/>
          </p:nvGrpSpPr>
          <p:grpSpPr>
            <a:xfrm>
              <a:off x="4824186" y="6287629"/>
              <a:ext cx="2425260" cy="378476"/>
              <a:chOff x="9666224" y="3950496"/>
              <a:chExt cx="2425260" cy="37847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98FF4576-CB5A-6F20-F487-31EDD96C56DA}"/>
                      </a:ext>
                    </a:extLst>
                  </p:cNvPr>
                  <p:cNvSpPr txBox="1"/>
                  <p:nvPr/>
                </p:nvSpPr>
                <p:spPr>
                  <a:xfrm>
                    <a:off x="9675367" y="3959640"/>
                    <a:ext cx="241611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Helvetica" pitchFamily="2" charset="0"/>
                      </a:rPr>
                      <a:t>- Non-resonant</a:t>
                    </a:r>
                    <a:r>
                      <a:rPr lang="ru-RU" dirty="0">
                        <a:latin typeface="Helvetica" pitchFamily="2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a14:m>
                    <a:r>
                      <a:rPr lang="ru-RU" dirty="0">
                        <a:latin typeface="Helvetica" pitchFamily="2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98FF4576-CB5A-6F20-F487-31EDD96C56D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75367" y="3959640"/>
                    <a:ext cx="2416117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094" t="-6667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id="{49B93724-B36C-1396-C254-00C431E449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6224" y="3950496"/>
                <a:ext cx="0" cy="363284"/>
              </a:xfrm>
              <a:prstGeom prst="line">
                <a:avLst/>
              </a:prstGeom>
              <a:ln w="38100">
                <a:solidFill>
                  <a:srgbClr val="87665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A5434E2E-76BE-CC0A-D524-8E3CB3FD9101}"/>
                </a:ext>
              </a:extLst>
            </p:cNvPr>
            <p:cNvGrpSpPr/>
            <p:nvPr/>
          </p:nvGrpSpPr>
          <p:grpSpPr>
            <a:xfrm>
              <a:off x="9226432" y="6331801"/>
              <a:ext cx="2026409" cy="372428"/>
              <a:chOff x="9664196" y="4316868"/>
              <a:chExt cx="2026409" cy="372428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9F40902-A461-2D27-DE7E-8EBD41EEA634}"/>
                  </a:ext>
                </a:extLst>
              </p:cNvPr>
              <p:cNvSpPr txBox="1"/>
              <p:nvPr/>
            </p:nvSpPr>
            <p:spPr>
              <a:xfrm>
                <a:off x="9664196" y="4316868"/>
                <a:ext cx="20264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- Signal total</a:t>
                </a:r>
                <a:endParaRPr lang="ru-RU" dirty="0">
                  <a:latin typeface="Helvetica" pitchFamily="2" charset="0"/>
                </a:endParaRPr>
              </a:p>
            </p:txBody>
          </p:sp>
          <p:cxnSp>
            <p:nvCxnSpPr>
              <p:cNvPr id="35" name="Прямая соединительная линия 34">
                <a:extLst>
                  <a:ext uri="{FF2B5EF4-FFF2-40B4-BE49-F238E27FC236}">
                    <a16:creationId xmlns:a16="http://schemas.microsoft.com/office/drawing/2014/main" id="{603E1F08-2FD1-AC19-E540-4AE356D50F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8387" y="4326012"/>
                <a:ext cx="0" cy="363284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39A99DFF-9061-0347-EADD-8BEF5AAC0B55}"/>
                </a:ext>
              </a:extLst>
            </p:cNvPr>
            <p:cNvGrpSpPr/>
            <p:nvPr/>
          </p:nvGrpSpPr>
          <p:grpSpPr>
            <a:xfrm>
              <a:off x="6871870" y="6322657"/>
              <a:ext cx="2336749" cy="372428"/>
              <a:chOff x="9661408" y="4691772"/>
              <a:chExt cx="2336749" cy="372428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36BD792-049D-2509-9360-5AF5DDC0CD6B}"/>
                  </a:ext>
                </a:extLst>
              </p:cNvPr>
              <p:cNvSpPr txBox="1"/>
              <p:nvPr/>
            </p:nvSpPr>
            <p:spPr>
              <a:xfrm>
                <a:off x="9661408" y="4691772"/>
                <a:ext cx="23367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- Comb. Background</a:t>
                </a:r>
                <a:endParaRPr lang="ru-RU" dirty="0">
                  <a:latin typeface="Helvetica" pitchFamily="2" charset="0"/>
                </a:endParaRPr>
              </a:p>
            </p:txBody>
          </p:sp>
          <p:cxnSp>
            <p:nvCxnSpPr>
              <p:cNvPr id="33" name="Прямая соединительная линия 32">
                <a:extLst>
                  <a:ext uri="{FF2B5EF4-FFF2-40B4-BE49-F238E27FC236}">
                    <a16:creationId xmlns:a16="http://schemas.microsoft.com/office/drawing/2014/main" id="{A41FE342-3B9D-9E4B-693A-FB0944B35E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4196" y="4700916"/>
                <a:ext cx="0" cy="363284"/>
              </a:xfrm>
              <a:prstGeom prst="line">
                <a:avLst/>
              </a:prstGeom>
              <a:ln w="38100">
                <a:solidFill>
                  <a:srgbClr val="4641D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B71F6F8D-9228-CA15-23D3-4028BDD694A2}"/>
              </a:ext>
            </a:extLst>
          </p:cNvPr>
          <p:cNvGrpSpPr/>
          <p:nvPr/>
        </p:nvGrpSpPr>
        <p:grpSpPr>
          <a:xfrm>
            <a:off x="111448" y="1699857"/>
            <a:ext cx="12004349" cy="4390139"/>
            <a:chOff x="643467" y="1688221"/>
            <a:chExt cx="10905066" cy="398811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DBA3CF6-2880-0184-7530-E5010A31C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8634" y="1688221"/>
              <a:ext cx="5549899" cy="3988118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4857098-5824-A24F-51F1-32936269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67" y="1688221"/>
              <a:ext cx="5452533" cy="3918151"/>
            </a:xfrm>
            <a:prstGeom prst="rect">
              <a:avLst/>
            </a:prstGeom>
          </p:spPr>
        </p:pic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665E5D0F-8F40-2366-D9DE-6300F60B6FA3}"/>
                </a:ext>
              </a:extLst>
            </p:cNvPr>
            <p:cNvSpPr/>
            <p:nvPr/>
          </p:nvSpPr>
          <p:spPr>
            <a:xfrm>
              <a:off x="2819400" y="1688221"/>
              <a:ext cx="1045029" cy="249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9D0466CA-7DF7-091E-2CBD-45E42CF710E3}"/>
                </a:ext>
              </a:extLst>
            </p:cNvPr>
            <p:cNvSpPr/>
            <p:nvPr/>
          </p:nvSpPr>
          <p:spPr>
            <a:xfrm>
              <a:off x="8327571" y="1688221"/>
              <a:ext cx="1045029" cy="249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7" name="Номер слайда 46">
            <a:extLst>
              <a:ext uri="{FF2B5EF4-FFF2-40B4-BE49-F238E27FC236}">
                <a16:creationId xmlns:a16="http://schemas.microsoft.com/office/drawing/2014/main" id="{48F33FC2-0A35-D3F7-7C86-7BD3B531E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21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949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49A1B-55C6-55B9-1940-1C7A718EA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toy MC</a:t>
            </a:r>
            <a:endParaRPr lang="ru-RU" dirty="0"/>
          </a:p>
        </p:txBody>
      </p:sp>
      <p:pic>
        <p:nvPicPr>
          <p:cNvPr id="9" name="Объект 4">
            <a:extLst>
              <a:ext uri="{FF2B5EF4-FFF2-40B4-BE49-F238E27FC236}">
                <a16:creationId xmlns:a16="http://schemas.microsoft.com/office/drawing/2014/main" id="{5E51D722-47AC-BAD8-F25F-4F04B8A9D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02404" y="1076144"/>
            <a:ext cx="3202471" cy="2301273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9ADD65-CE0A-A779-34DB-48BB6BA62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004" y="1039774"/>
            <a:ext cx="3324867" cy="23892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67218E-EC66-94A8-D179-B2DDB30DA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33" y="1039774"/>
            <a:ext cx="3324867" cy="23892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960D9-7D17-53C5-2279-228D03095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2333" y="3648758"/>
            <a:ext cx="3324867" cy="23892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81B1BA-5CDA-D6AB-DF86-F482EF50E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7537" y="3632488"/>
            <a:ext cx="3324867" cy="23892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3CBF62-1081-ED16-DA24-9417F3083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333" y="3632488"/>
            <a:ext cx="3324867" cy="23892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D6124E-149C-1724-5FE7-496970E67F4F}"/>
                  </a:ext>
                </a:extLst>
              </p:cNvPr>
              <p:cNvSpPr txBox="1"/>
              <p:nvPr/>
            </p:nvSpPr>
            <p:spPr>
              <a:xfrm>
                <a:off x="1578182" y="3517953"/>
                <a:ext cx="2017110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.76&lt;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𝜓𝜋𝜋</m:t>
                          </m:r>
                        </m:e>
                      </m:d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&lt;3.85</m:t>
                      </m:r>
                    </m:oMath>
                  </m:oMathPara>
                </a14:m>
                <a:endParaRPr lang="ru-RU" sz="11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D6124E-149C-1724-5FE7-496970E67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182" y="3517953"/>
                <a:ext cx="2017110" cy="261610"/>
              </a:xfrm>
              <a:prstGeom prst="rect">
                <a:avLst/>
              </a:prstGeom>
              <a:blipFill>
                <a:blip r:embed="rId8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CE6730-55C5-0ED2-28AD-409259D6B851}"/>
                  </a:ext>
                </a:extLst>
              </p:cNvPr>
              <p:cNvSpPr txBox="1"/>
              <p:nvPr/>
            </p:nvSpPr>
            <p:spPr>
              <a:xfrm>
                <a:off x="1602211" y="945339"/>
                <a:ext cx="2017110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.50&lt;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𝜓𝜋𝜋</m:t>
                          </m:r>
                          <m:r>
                            <m:rPr>
                              <m:sty m:val="p"/>
                            </m:rPr>
                            <a:rPr lang="en-US" sz="11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&lt;5.61</m:t>
                      </m:r>
                    </m:oMath>
                  </m:oMathPara>
                </a14:m>
                <a:endParaRPr lang="ru-RU" sz="11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CE6730-55C5-0ED2-28AD-409259D6B8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211" y="945339"/>
                <a:ext cx="2017110" cy="2616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8B7C95-BD09-7CE5-2B9B-FD48021B1977}"/>
                  </a:ext>
                </a:extLst>
              </p:cNvPr>
              <p:cNvSpPr txBox="1"/>
              <p:nvPr/>
            </p:nvSpPr>
            <p:spPr>
              <a:xfrm>
                <a:off x="4726411" y="945339"/>
                <a:ext cx="2017110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.61&lt;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𝜓𝜋𝜋</m:t>
                          </m:r>
                          <m:r>
                            <m:rPr>
                              <m:sty m:val="p"/>
                            </m:rPr>
                            <a:rPr lang="en-US" sz="11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&lt;5.65</m:t>
                      </m:r>
                    </m:oMath>
                  </m:oMathPara>
                </a14:m>
                <a:endParaRPr lang="ru-RU" sz="11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8B7C95-BD09-7CE5-2B9B-FD48021B1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411" y="945339"/>
                <a:ext cx="2017110" cy="2616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5BCD99F-D677-BAC6-4176-67A998C0E075}"/>
                  </a:ext>
                </a:extLst>
              </p:cNvPr>
              <p:cNvSpPr txBox="1"/>
              <p:nvPr/>
            </p:nvSpPr>
            <p:spPr>
              <a:xfrm>
                <a:off x="7909878" y="945339"/>
                <a:ext cx="2017110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.65&lt;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𝜓𝜋𝜋</m:t>
                          </m:r>
                          <m:r>
                            <m:rPr>
                              <m:sty m:val="p"/>
                            </m:rPr>
                            <a:rPr lang="en-US" sz="11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&lt;5.70</m:t>
                      </m:r>
                    </m:oMath>
                  </m:oMathPara>
                </a14:m>
                <a:endParaRPr lang="ru-RU" sz="11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5BCD99F-D677-BAC6-4176-67A998C0E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9878" y="945339"/>
                <a:ext cx="2017110" cy="2616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1E4064-A45F-6309-9A5F-2E17C104CE22}"/>
                  </a:ext>
                </a:extLst>
              </p:cNvPr>
              <p:cNvSpPr txBox="1"/>
              <p:nvPr/>
            </p:nvSpPr>
            <p:spPr>
              <a:xfrm>
                <a:off x="4792978" y="3517953"/>
                <a:ext cx="2017110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.85&lt;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𝜓𝜋𝜋</m:t>
                          </m:r>
                        </m:e>
                      </m:d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&lt;3.89</m:t>
                      </m:r>
                    </m:oMath>
                  </m:oMathPara>
                </a14:m>
                <a:endParaRPr lang="ru-RU" sz="11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1E4064-A45F-6309-9A5F-2E17C104C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978" y="3517953"/>
                <a:ext cx="2017110" cy="261610"/>
              </a:xfrm>
              <a:prstGeom prst="rect">
                <a:avLst/>
              </a:prstGeom>
              <a:blipFill>
                <a:blip r:embed="rId12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78911F-76EC-84D6-ED98-C52489329C42}"/>
                  </a:ext>
                </a:extLst>
              </p:cNvPr>
              <p:cNvSpPr txBox="1"/>
              <p:nvPr/>
            </p:nvSpPr>
            <p:spPr>
              <a:xfrm>
                <a:off x="8046715" y="3517953"/>
                <a:ext cx="2017110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.89&lt;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𝜓𝜋𝜋</m:t>
                          </m:r>
                        </m:e>
                      </m:d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&lt;3.98</m:t>
                      </m:r>
                    </m:oMath>
                  </m:oMathPara>
                </a14:m>
                <a:endParaRPr lang="ru-RU" sz="11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78911F-76EC-84D6-ED98-C52489329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715" y="3517953"/>
                <a:ext cx="2017110" cy="261610"/>
              </a:xfrm>
              <a:prstGeom prst="rect">
                <a:avLst/>
              </a:prstGeom>
              <a:blipFill>
                <a:blip r:embed="rId1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60D93A56-59FF-9B7A-2D8D-F9F9E3F90B50}"/>
              </a:ext>
            </a:extLst>
          </p:cNvPr>
          <p:cNvGrpSpPr/>
          <p:nvPr/>
        </p:nvGrpSpPr>
        <p:grpSpPr>
          <a:xfrm>
            <a:off x="114153" y="6258649"/>
            <a:ext cx="12614959" cy="416600"/>
            <a:chOff x="179467" y="6287629"/>
            <a:chExt cx="12614959" cy="416600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841C997F-6EC6-B62B-EC7D-1DAC9EDE7F05}"/>
                </a:ext>
              </a:extLst>
            </p:cNvPr>
            <p:cNvGrpSpPr/>
            <p:nvPr/>
          </p:nvGrpSpPr>
          <p:grpSpPr>
            <a:xfrm>
              <a:off x="10740585" y="6316609"/>
              <a:ext cx="2053841" cy="378476"/>
              <a:chOff x="9669782" y="3168855"/>
              <a:chExt cx="2053841" cy="378476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7FF48C1-98F3-D528-19F7-37B0F72DB2B6}"/>
                  </a:ext>
                </a:extLst>
              </p:cNvPr>
              <p:cNvSpPr txBox="1"/>
              <p:nvPr/>
            </p:nvSpPr>
            <p:spPr>
              <a:xfrm>
                <a:off x="9675368" y="3177999"/>
                <a:ext cx="2048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- Resulting fit</a:t>
                </a:r>
                <a:endParaRPr lang="ru-RU" dirty="0">
                  <a:latin typeface="Helvetica" pitchFamily="2" charset="0"/>
                </a:endParaRPr>
              </a:p>
            </p:txBody>
          </p: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id="{BA1623F2-7312-6B5C-61F3-BF75DFF046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9782" y="3168855"/>
                <a:ext cx="0" cy="363284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C7704469-2A43-2140-08FF-70F6B219C157}"/>
                </a:ext>
              </a:extLst>
            </p:cNvPr>
            <p:cNvGrpSpPr/>
            <p:nvPr/>
          </p:nvGrpSpPr>
          <p:grpSpPr>
            <a:xfrm>
              <a:off x="179467" y="6295225"/>
              <a:ext cx="2416108" cy="369332"/>
              <a:chOff x="179467" y="6295225"/>
              <a:chExt cx="2416108" cy="369332"/>
            </a:xfrm>
          </p:grpSpPr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id="{0FBEBD2B-5053-6EBB-A196-48726B5DD1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467" y="6295225"/>
                <a:ext cx="0" cy="363284"/>
              </a:xfrm>
              <a:prstGeom prst="line">
                <a:avLst/>
              </a:prstGeom>
              <a:ln w="38100">
                <a:solidFill>
                  <a:srgbClr val="FF08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FD78ABEC-7E90-B417-C9B2-CFE579867B87}"/>
                      </a:ext>
                    </a:extLst>
                  </p:cNvPr>
                  <p:cNvSpPr txBox="1"/>
                  <p:nvPr/>
                </p:nvSpPr>
                <p:spPr>
                  <a:xfrm>
                    <a:off x="179467" y="6295225"/>
                    <a:ext cx="241610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Helvetica" pitchFamily="2" charset="0"/>
                      </a:rPr>
                      <a:t>- Non-resonant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oMath>
                    </a14:m>
                    <a:endParaRPr lang="ru-RU" dirty="0">
                      <a:latin typeface="Helvetic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FD78ABEC-7E90-B417-C9B2-CFE579867B8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467" y="6295225"/>
                    <a:ext cx="2416108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2618" t="-6667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A6C75468-0EA1-CBB6-6FA9-4D581E0752C4}"/>
                </a:ext>
              </a:extLst>
            </p:cNvPr>
            <p:cNvGrpSpPr/>
            <p:nvPr/>
          </p:nvGrpSpPr>
          <p:grpSpPr>
            <a:xfrm>
              <a:off x="2540494" y="6295225"/>
              <a:ext cx="2342340" cy="390716"/>
              <a:chOff x="9666224" y="3539514"/>
              <a:chExt cx="2342340" cy="390716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C6CF5F-8023-0142-5A4A-A4C6D5A1F6B1}"/>
                  </a:ext>
                </a:extLst>
              </p:cNvPr>
              <p:cNvSpPr txBox="1"/>
              <p:nvPr/>
            </p:nvSpPr>
            <p:spPr>
              <a:xfrm>
                <a:off x="9671810" y="3539514"/>
                <a:ext cx="23367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- Signal components</a:t>
                </a:r>
                <a:endParaRPr lang="ru-RU" dirty="0">
                  <a:latin typeface="Helvetica" pitchFamily="2" charset="0"/>
                </a:endParaRPr>
              </a:p>
            </p:txBody>
          </p: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id="{D352CBBC-C78F-346A-F8D4-BF18A56564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6224" y="3566946"/>
                <a:ext cx="0" cy="363284"/>
              </a:xfrm>
              <a:prstGeom prst="line">
                <a:avLst/>
              </a:prstGeom>
              <a:ln w="38100">
                <a:solidFill>
                  <a:srgbClr val="00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9C878C08-7DB0-98FB-DA01-32BDB37C12D1}"/>
                </a:ext>
              </a:extLst>
            </p:cNvPr>
            <p:cNvGrpSpPr/>
            <p:nvPr/>
          </p:nvGrpSpPr>
          <p:grpSpPr>
            <a:xfrm>
              <a:off x="4824186" y="6287629"/>
              <a:ext cx="2425260" cy="378476"/>
              <a:chOff x="9666224" y="3950496"/>
              <a:chExt cx="2425260" cy="37847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C4645319-BC8C-637D-0DDA-58DF564015F7}"/>
                      </a:ext>
                    </a:extLst>
                  </p:cNvPr>
                  <p:cNvSpPr txBox="1"/>
                  <p:nvPr/>
                </p:nvSpPr>
                <p:spPr>
                  <a:xfrm>
                    <a:off x="9675367" y="3959640"/>
                    <a:ext cx="241611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Helvetica" pitchFamily="2" charset="0"/>
                      </a:rPr>
                      <a:t>- Non-resonant</a:t>
                    </a:r>
                    <a:r>
                      <a:rPr lang="ru-RU" dirty="0">
                        <a:latin typeface="Helvetica" pitchFamily="2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a14:m>
                    <a:r>
                      <a:rPr lang="ru-RU" dirty="0">
                        <a:latin typeface="Helvetica" pitchFamily="2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C4645319-BC8C-637D-0DDA-58DF564015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75367" y="3959640"/>
                    <a:ext cx="2416117" cy="36933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2094" t="-6667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08C41584-7F7C-CA8F-A574-1D1ADA039E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6224" y="3950496"/>
                <a:ext cx="0" cy="363284"/>
              </a:xfrm>
              <a:prstGeom prst="line">
                <a:avLst/>
              </a:prstGeom>
              <a:ln w="38100">
                <a:solidFill>
                  <a:srgbClr val="87665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BD7D4FEE-2C11-FC0F-CFCB-4A66347C6893}"/>
                </a:ext>
              </a:extLst>
            </p:cNvPr>
            <p:cNvGrpSpPr/>
            <p:nvPr/>
          </p:nvGrpSpPr>
          <p:grpSpPr>
            <a:xfrm>
              <a:off x="9226432" y="6331801"/>
              <a:ext cx="2026409" cy="372428"/>
              <a:chOff x="9664196" y="4316868"/>
              <a:chExt cx="2026409" cy="372428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7726D8-FDBC-423B-97BB-A763338A407E}"/>
                  </a:ext>
                </a:extLst>
              </p:cNvPr>
              <p:cNvSpPr txBox="1"/>
              <p:nvPr/>
            </p:nvSpPr>
            <p:spPr>
              <a:xfrm>
                <a:off x="9664196" y="4316868"/>
                <a:ext cx="20264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- Signal total</a:t>
                </a:r>
                <a:endParaRPr lang="ru-RU" dirty="0">
                  <a:latin typeface="Helvetica" pitchFamily="2" charset="0"/>
                </a:endParaRPr>
              </a:p>
            </p:txBody>
          </p: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79ECBB97-B2B4-83ED-56FD-DB0DD41A59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8387" y="4326012"/>
                <a:ext cx="0" cy="363284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57593207-7E35-8ACF-A220-C81638975C56}"/>
                </a:ext>
              </a:extLst>
            </p:cNvPr>
            <p:cNvGrpSpPr/>
            <p:nvPr/>
          </p:nvGrpSpPr>
          <p:grpSpPr>
            <a:xfrm>
              <a:off x="6871870" y="6322657"/>
              <a:ext cx="2336749" cy="372428"/>
              <a:chOff x="9661408" y="4691772"/>
              <a:chExt cx="2336749" cy="372428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2AA0514-FA57-BE25-F029-7D3E54859B0B}"/>
                  </a:ext>
                </a:extLst>
              </p:cNvPr>
              <p:cNvSpPr txBox="1"/>
              <p:nvPr/>
            </p:nvSpPr>
            <p:spPr>
              <a:xfrm>
                <a:off x="9661408" y="4691772"/>
                <a:ext cx="23367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- Comb. Background</a:t>
                </a:r>
                <a:endParaRPr lang="ru-RU" dirty="0">
                  <a:latin typeface="Helvetica" pitchFamily="2" charset="0"/>
                </a:endParaRPr>
              </a:p>
            </p:txBody>
          </p:sp>
          <p:cxnSp>
            <p:nvCxnSpPr>
              <p:cNvPr id="39" name="Прямая соединительная линия 38">
                <a:extLst>
                  <a:ext uri="{FF2B5EF4-FFF2-40B4-BE49-F238E27FC236}">
                    <a16:creationId xmlns:a16="http://schemas.microsoft.com/office/drawing/2014/main" id="{2249C698-D56E-F8DB-8669-C38C1CF811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4196" y="4700916"/>
                <a:ext cx="0" cy="363284"/>
              </a:xfrm>
              <a:prstGeom prst="line">
                <a:avLst/>
              </a:prstGeom>
              <a:ln w="38100">
                <a:solidFill>
                  <a:srgbClr val="4641D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Номер слайда 49">
            <a:extLst>
              <a:ext uri="{FF2B5EF4-FFF2-40B4-BE49-F238E27FC236}">
                <a16:creationId xmlns:a16="http://schemas.microsoft.com/office/drawing/2014/main" id="{D53B2985-6B86-CE49-0052-64EB939C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22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82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3510F-9CE1-5D3D-7966-2AB8C2922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Resulting sensitivity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2" name="Объект 11">
                <a:extLst>
                  <a:ext uri="{FF2B5EF4-FFF2-40B4-BE49-F238E27FC236}">
                    <a16:creationId xmlns:a16="http://schemas.microsoft.com/office/drawing/2014/main" id="{B952CDF1-974C-AC7F-5463-D1C8321BDA5B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00232643"/>
                  </p:ext>
                </p:extLst>
              </p:nvPr>
            </p:nvGraphicFramePr>
            <p:xfrm>
              <a:off x="19050" y="1450907"/>
              <a:ext cx="12192000" cy="5354203"/>
            </p:xfrm>
            <a:graphic>
              <a:graphicData uri="http://schemas.openxmlformats.org/drawingml/2006/table">
                <a:tbl>
                  <a:tblPr firstRow="1" bandRow="1">
                    <a:tableStyleId>{46F890A9-2807-4EBB-B81D-B2AA78EC7F39}</a:tableStyleId>
                  </a:tblPr>
                  <a:tblGrid>
                    <a:gridCol w="2035629">
                      <a:extLst>
                        <a:ext uri="{9D8B030D-6E8A-4147-A177-3AD203B41FA5}">
                          <a16:colId xmlns:a16="http://schemas.microsoft.com/office/drawing/2014/main" val="3874253768"/>
                        </a:ext>
                      </a:extLst>
                    </a:gridCol>
                    <a:gridCol w="5213667">
                      <a:extLst>
                        <a:ext uri="{9D8B030D-6E8A-4147-A177-3AD203B41FA5}">
                          <a16:colId xmlns:a16="http://schemas.microsoft.com/office/drawing/2014/main" val="3993944589"/>
                        </a:ext>
                      </a:extLst>
                    </a:gridCol>
                    <a:gridCol w="1894704">
                      <a:extLst>
                        <a:ext uri="{9D8B030D-6E8A-4147-A177-3AD203B41FA5}">
                          <a16:colId xmlns:a16="http://schemas.microsoft.com/office/drawing/2014/main" val="1182969923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2795632730"/>
                        </a:ext>
                      </a:extLst>
                    </a:gridCol>
                  </a:tblGrid>
                  <a:tr h="436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300" b="0" dirty="0"/>
                            <a:t>Year</a:t>
                          </a:r>
                          <a:endParaRPr lang="ru-RU" sz="2300" b="0" dirty="0">
                            <a:latin typeface="Helvetica" pitchFamily="2" charset="0"/>
                          </a:endParaRPr>
                        </a:p>
                      </a:txBody>
                      <a:tcPr marT="32871" marB="32871" anchor="ctr">
                        <a:solidFill>
                          <a:srgbClr val="93A4D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300" b="0" dirty="0"/>
                            <a:t>Parameter</a:t>
                          </a:r>
                          <a:endParaRPr lang="ru-RU" sz="2300" b="0" dirty="0">
                            <a:latin typeface="Helvetica" pitchFamily="2" charset="0"/>
                          </a:endParaRPr>
                        </a:p>
                      </a:txBody>
                      <a:tcPr marT="32871" marB="32871">
                        <a:solidFill>
                          <a:srgbClr val="93A4D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300" b="0" dirty="0"/>
                            <a:t>Generated</a:t>
                          </a:r>
                          <a:endParaRPr lang="ru-RU" sz="2300" b="0" dirty="0">
                            <a:latin typeface="Helvetica" pitchFamily="2" charset="0"/>
                          </a:endParaRPr>
                        </a:p>
                      </a:txBody>
                      <a:tcPr marT="32871" marB="32871">
                        <a:solidFill>
                          <a:srgbClr val="93A4D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300" b="0" dirty="0"/>
                            <a:t>Reconstructed</a:t>
                          </a:r>
                          <a:endParaRPr lang="ru-RU" sz="2300" b="0" dirty="0">
                            <a:latin typeface="Helvetica" pitchFamily="2" charset="0"/>
                          </a:endParaRPr>
                        </a:p>
                      </a:txBody>
                      <a:tcPr marT="32871" marB="32871">
                        <a:solidFill>
                          <a:srgbClr val="93A4D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5156661"/>
                      </a:ext>
                    </a:extLst>
                  </a:tr>
                  <a:tr h="436395">
                    <a:tc rowSpan="5">
                      <a:txBody>
                        <a:bodyPr/>
                        <a:lstStyle/>
                        <a:p>
                          <a:pPr algn="ctr"/>
                          <a:r>
                            <a:rPr lang="en-US" sz="2300" dirty="0"/>
                            <a:t>2016-2018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46177" marB="46177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300" b="0" dirty="0"/>
                            <a:t>Signal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300" b="0" dirty="0"/>
                            <a:t>81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2300" b="0" i="1" dirty="0" smtClean="0">
                                    <a:latin typeface="Cambria Math" panose="02040503050406030204" pitchFamily="18" charset="0"/>
                                  </a:rPr>
                                  <m:t>91</m:t>
                                </m:r>
                                <m:r>
                                  <a:rPr lang="en-US" sz="2300" b="0" i="1" dirty="0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ru-RU" sz="2300" b="0" i="1" dirty="0" smtClean="0">
                                    <a:latin typeface="Cambria Math" panose="02040503050406030204" pitchFamily="18" charset="0"/>
                                  </a:rPr>
                                  <m:t> 12</m:t>
                                </m:r>
                              </m:oMath>
                            </m:oMathPara>
                          </a14:m>
                          <a:endParaRPr lang="ru-RU" sz="2300" b="0" i="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extLst>
                      <a:ext uri="{0D108BD9-81ED-4DB2-BD59-A6C34878D82A}">
                        <a16:rowId xmlns:a16="http://schemas.microsoft.com/office/drawing/2014/main" val="2512524606"/>
                      </a:ext>
                    </a:extLst>
                  </a:tr>
                  <a:tr h="436395"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300" b="0" dirty="0"/>
                            <a:t>Non-resonant </a:t>
                          </a:r>
                          <a14:m>
                            <m:oMath xmlns:m="http://schemas.openxmlformats.org/officeDocument/2006/math">
                              <m:r>
                                <a:rPr lang="en-US" sz="2300" dirty="0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sz="2300" b="0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300" b="0" dirty="0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sSup>
                                <m:sSupPr>
                                  <m:ctrlPr>
                                    <a:rPr lang="en-US" sz="23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300" b="0" dirty="0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2300" b="0" dirty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3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300" b="0" dirty="0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2300" b="0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300" b="0" dirty="0"/>
                            <a:t>27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300" b="0" i="1" dirty="0" smtClean="0">
                                    <a:latin typeface="Cambria Math" panose="02040503050406030204" pitchFamily="18" charset="0"/>
                                  </a:rPr>
                                  <m:t>28±10</m:t>
                                </m:r>
                              </m:oMath>
                            </m:oMathPara>
                          </a14:m>
                          <a:endParaRPr lang="ru-RU" sz="2300" b="0" i="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extLst>
                      <a:ext uri="{0D108BD9-81ED-4DB2-BD59-A6C34878D82A}">
                        <a16:rowId xmlns:a16="http://schemas.microsoft.com/office/drawing/2014/main" val="50500125"/>
                      </a:ext>
                    </a:extLst>
                  </a:tr>
                  <a:tr h="436395"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300" b="0" dirty="0"/>
                            <a:t>Non-resonant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3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300" b="0" dirty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sz="2300" b="0" dirty="0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300" b="0" dirty="0"/>
                            <a:t>90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300" b="0" i="1" dirty="0" smtClean="0">
                                    <a:latin typeface="Cambria Math" panose="02040503050406030204" pitchFamily="18" charset="0"/>
                                  </a:rPr>
                                  <m:t>83±17</m:t>
                                </m:r>
                              </m:oMath>
                            </m:oMathPara>
                          </a14:m>
                          <a:endParaRPr lang="ru-RU" sz="2300" b="0" i="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extLst>
                      <a:ext uri="{0D108BD9-81ED-4DB2-BD59-A6C34878D82A}">
                        <a16:rowId xmlns:a16="http://schemas.microsoft.com/office/drawing/2014/main" val="1982051472"/>
                      </a:ext>
                    </a:extLst>
                  </a:tr>
                  <a:tr h="663431"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300" b="0" dirty="0"/>
                            <a:t>Combinatorial background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300" b="0" dirty="0"/>
                            <a:t>63</a:t>
                          </a:r>
                          <a:r>
                            <a:rPr lang="en-US" sz="2300" dirty="0"/>
                            <a:t>8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300" b="0" i="1" dirty="0" smtClean="0">
                                    <a:latin typeface="Cambria Math" panose="02040503050406030204" pitchFamily="18" charset="0"/>
                                  </a:rPr>
                                  <m:t>635±30</m:t>
                                </m:r>
                              </m:oMath>
                            </m:oMathPara>
                          </a14:m>
                          <a:endParaRPr lang="ru-RU" sz="2300" b="0" i="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extLst>
                      <a:ext uri="{0D108BD9-81ED-4DB2-BD59-A6C34878D82A}">
                        <a16:rowId xmlns:a16="http://schemas.microsoft.com/office/drawing/2014/main" val="1558922158"/>
                      </a:ext>
                    </a:extLst>
                  </a:tr>
                  <a:tr h="486288">
                    <a:tc vMerge="1">
                      <a:txBody>
                        <a:bodyPr/>
                        <a:lstStyle/>
                        <a:p>
                          <a:endParaRPr lang="ru-RU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300" b="1" dirty="0">
                              <a:solidFill>
                                <a:srgbClr val="C00000"/>
                              </a:solidFill>
                            </a:rPr>
                            <a:t>Significance</a:t>
                          </a:r>
                          <a:endParaRPr lang="ru-RU" sz="2300" b="1" dirty="0">
                            <a:solidFill>
                              <a:srgbClr val="C00000"/>
                            </a:solidFill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2300" b="1" dirty="0">
                              <a:solidFill>
                                <a:srgbClr val="C00000"/>
                              </a:solidFill>
                            </a:rPr>
                            <a:t>&gt; 11 standard deviations</a:t>
                          </a:r>
                          <a:endParaRPr lang="ru-RU" sz="2300" b="1" dirty="0">
                            <a:solidFill>
                              <a:srgbClr val="C00000"/>
                            </a:solidFill>
                            <a:latin typeface="Helvetica" pitchFamily="2" charset="0"/>
                          </a:endParaRPr>
                        </a:p>
                      </a:txBody>
                      <a:tcPr marT="46177" marB="46177"/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2281774"/>
                      </a:ext>
                    </a:extLst>
                  </a:tr>
                  <a:tr h="436395">
                    <a:tc rowSpan="5">
                      <a:txBody>
                        <a:bodyPr/>
                        <a:lstStyle/>
                        <a:p>
                          <a:pPr algn="ctr"/>
                          <a:r>
                            <a:rPr lang="en-US" sz="2300" dirty="0"/>
                            <a:t>2022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46177" marB="46177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300" b="0" dirty="0"/>
                            <a:t>Signal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300" b="0" dirty="0"/>
                            <a:t>70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300" b="0" i="1" dirty="0" smtClean="0">
                                    <a:latin typeface="Cambria Math" panose="02040503050406030204" pitchFamily="18" charset="0"/>
                                  </a:rPr>
                                  <m:t>67±9</m:t>
                                </m:r>
                              </m:oMath>
                            </m:oMathPara>
                          </a14:m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extLst>
                      <a:ext uri="{0D108BD9-81ED-4DB2-BD59-A6C34878D82A}">
                        <a16:rowId xmlns:a16="http://schemas.microsoft.com/office/drawing/2014/main" val="1105601930"/>
                      </a:ext>
                    </a:extLst>
                  </a:tr>
                  <a:tr h="436395"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300" b="0" dirty="0"/>
                            <a:t>Non-resonant </a:t>
                          </a:r>
                          <a14:m>
                            <m:oMath xmlns:m="http://schemas.openxmlformats.org/officeDocument/2006/math">
                              <m:r>
                                <a:rPr lang="en-US" sz="2300" dirty="0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sz="2300" b="0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300" b="0" dirty="0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sSup>
                                <m:sSupPr>
                                  <m:ctrlPr>
                                    <a:rPr lang="en-US" sz="23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300" b="0" dirty="0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2300" b="0" dirty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3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300" b="0" dirty="0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2300" b="0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300" b="0" dirty="0"/>
                            <a:t>23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300" b="0" i="1" dirty="0" smtClean="0">
                                    <a:latin typeface="Cambria Math" panose="02040503050406030204" pitchFamily="18" charset="0"/>
                                  </a:rPr>
                                  <m:t>7±8</m:t>
                                </m:r>
                              </m:oMath>
                            </m:oMathPara>
                          </a14:m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extLst>
                      <a:ext uri="{0D108BD9-81ED-4DB2-BD59-A6C34878D82A}">
                        <a16:rowId xmlns:a16="http://schemas.microsoft.com/office/drawing/2014/main" val="844153903"/>
                      </a:ext>
                    </a:extLst>
                  </a:tr>
                  <a:tr h="436395"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300" b="0" dirty="0"/>
                            <a:t>Non-resonant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3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300" b="0" dirty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sz="2300" b="0" dirty="0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300" b="0" dirty="0"/>
                            <a:t>60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300" b="0" i="1" dirty="0" smtClean="0">
                                    <a:latin typeface="Cambria Math" panose="02040503050406030204" pitchFamily="18" charset="0"/>
                                  </a:rPr>
                                  <m:t>50±15</m:t>
                                </m:r>
                              </m:oMath>
                            </m:oMathPara>
                          </a14:m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extLst>
                      <a:ext uri="{0D108BD9-81ED-4DB2-BD59-A6C34878D82A}">
                        <a16:rowId xmlns:a16="http://schemas.microsoft.com/office/drawing/2014/main" val="1605266057"/>
                      </a:ext>
                    </a:extLst>
                  </a:tr>
                  <a:tr h="663431"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300" b="0" dirty="0"/>
                            <a:t>Combinatorial background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300" b="0" dirty="0"/>
                            <a:t>426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300" b="0" i="1" dirty="0" smtClean="0">
                                    <a:latin typeface="Cambria Math" panose="02040503050406030204" pitchFamily="18" charset="0"/>
                                  </a:rPr>
                                  <m:t>456±26</m:t>
                                </m:r>
                              </m:oMath>
                            </m:oMathPara>
                          </a14:m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extLst>
                      <a:ext uri="{0D108BD9-81ED-4DB2-BD59-A6C34878D82A}">
                        <a16:rowId xmlns:a16="http://schemas.microsoft.com/office/drawing/2014/main" val="3784797895"/>
                      </a:ext>
                    </a:extLst>
                  </a:tr>
                  <a:tr h="486288">
                    <a:tc vMerge="1">
                      <a:txBody>
                        <a:bodyPr/>
                        <a:lstStyle/>
                        <a:p>
                          <a:endParaRPr lang="ru-RU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300" b="1" dirty="0">
                              <a:solidFill>
                                <a:srgbClr val="C00000"/>
                              </a:solidFill>
                            </a:rPr>
                            <a:t>Significance</a:t>
                          </a:r>
                          <a:endParaRPr lang="ru-RU" sz="2300" b="1" dirty="0">
                            <a:solidFill>
                              <a:srgbClr val="C00000"/>
                            </a:solidFill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2300" b="1" dirty="0">
                              <a:solidFill>
                                <a:srgbClr val="C00000"/>
                              </a:solidFill>
                            </a:rPr>
                            <a:t>&gt; 9 standard deviations</a:t>
                          </a:r>
                          <a:endParaRPr lang="ru-RU" sz="2300" b="1" dirty="0">
                            <a:solidFill>
                              <a:srgbClr val="C00000"/>
                            </a:solidFill>
                            <a:latin typeface="Helvetica" pitchFamily="2" charset="0"/>
                          </a:endParaRPr>
                        </a:p>
                      </a:txBody>
                      <a:tcPr marT="46177" marB="46177"/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382758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2" name="Объект 11">
                <a:extLst>
                  <a:ext uri="{FF2B5EF4-FFF2-40B4-BE49-F238E27FC236}">
                    <a16:creationId xmlns:a16="http://schemas.microsoft.com/office/drawing/2014/main" id="{B952CDF1-974C-AC7F-5463-D1C8321BDA5B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00232643"/>
                  </p:ext>
                </p:extLst>
              </p:nvPr>
            </p:nvGraphicFramePr>
            <p:xfrm>
              <a:off x="19050" y="1450907"/>
              <a:ext cx="12192000" cy="5354203"/>
            </p:xfrm>
            <a:graphic>
              <a:graphicData uri="http://schemas.openxmlformats.org/drawingml/2006/table">
                <a:tbl>
                  <a:tblPr firstRow="1" bandRow="1">
                    <a:tableStyleId>{46F890A9-2807-4EBB-B81D-B2AA78EC7F39}</a:tableStyleId>
                  </a:tblPr>
                  <a:tblGrid>
                    <a:gridCol w="2035629">
                      <a:extLst>
                        <a:ext uri="{9D8B030D-6E8A-4147-A177-3AD203B41FA5}">
                          <a16:colId xmlns:a16="http://schemas.microsoft.com/office/drawing/2014/main" val="3874253768"/>
                        </a:ext>
                      </a:extLst>
                    </a:gridCol>
                    <a:gridCol w="5213667">
                      <a:extLst>
                        <a:ext uri="{9D8B030D-6E8A-4147-A177-3AD203B41FA5}">
                          <a16:colId xmlns:a16="http://schemas.microsoft.com/office/drawing/2014/main" val="3993944589"/>
                        </a:ext>
                      </a:extLst>
                    </a:gridCol>
                    <a:gridCol w="1894704">
                      <a:extLst>
                        <a:ext uri="{9D8B030D-6E8A-4147-A177-3AD203B41FA5}">
                          <a16:colId xmlns:a16="http://schemas.microsoft.com/office/drawing/2014/main" val="1182969923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2795632730"/>
                        </a:ext>
                      </a:extLst>
                    </a:gridCol>
                  </a:tblGrid>
                  <a:tr h="436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300" b="0" dirty="0"/>
                            <a:t>Year</a:t>
                          </a:r>
                          <a:endParaRPr lang="ru-RU" sz="2300" b="0" dirty="0">
                            <a:latin typeface="Helvetica" pitchFamily="2" charset="0"/>
                          </a:endParaRPr>
                        </a:p>
                      </a:txBody>
                      <a:tcPr marT="32871" marB="32871" anchor="ctr">
                        <a:solidFill>
                          <a:srgbClr val="93A4D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300" b="0" dirty="0"/>
                            <a:t>Parameter</a:t>
                          </a:r>
                          <a:endParaRPr lang="ru-RU" sz="2300" b="0" dirty="0">
                            <a:latin typeface="Helvetica" pitchFamily="2" charset="0"/>
                          </a:endParaRPr>
                        </a:p>
                      </a:txBody>
                      <a:tcPr marT="32871" marB="32871">
                        <a:solidFill>
                          <a:srgbClr val="93A4D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300" b="0" dirty="0"/>
                            <a:t>Generated</a:t>
                          </a:r>
                          <a:endParaRPr lang="ru-RU" sz="2300" b="0" dirty="0">
                            <a:latin typeface="Helvetica" pitchFamily="2" charset="0"/>
                          </a:endParaRPr>
                        </a:p>
                      </a:txBody>
                      <a:tcPr marT="32871" marB="32871">
                        <a:solidFill>
                          <a:srgbClr val="93A4D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300" b="0" dirty="0"/>
                            <a:t>Reconstructed</a:t>
                          </a:r>
                          <a:endParaRPr lang="ru-RU" sz="2300" b="0" dirty="0">
                            <a:latin typeface="Helvetica" pitchFamily="2" charset="0"/>
                          </a:endParaRPr>
                        </a:p>
                      </a:txBody>
                      <a:tcPr marT="32871" marB="32871">
                        <a:solidFill>
                          <a:srgbClr val="93A4D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5156661"/>
                      </a:ext>
                    </a:extLst>
                  </a:tr>
                  <a:tr h="436395">
                    <a:tc rowSpan="5">
                      <a:txBody>
                        <a:bodyPr/>
                        <a:lstStyle/>
                        <a:p>
                          <a:pPr algn="ctr"/>
                          <a:r>
                            <a:rPr lang="en-US" sz="2300" dirty="0"/>
                            <a:t>2016-2018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46177" marB="46177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300" b="0" dirty="0"/>
                            <a:t>Signal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300" b="0" dirty="0"/>
                            <a:t>81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2871" marB="32871">
                        <a:blipFill>
                          <a:blip r:embed="rId2"/>
                          <a:stretch>
                            <a:fillRect l="-300200" t="-115493" b="-10577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12524606"/>
                      </a:ext>
                    </a:extLst>
                  </a:tr>
                  <a:tr h="436395"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2871" marB="32871">
                        <a:blipFill>
                          <a:blip r:embed="rId2"/>
                          <a:stretch>
                            <a:fillRect l="-39019" t="-212500" r="-94743" b="-9430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300" b="0" dirty="0"/>
                            <a:t>27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2871" marB="32871">
                        <a:blipFill>
                          <a:blip r:embed="rId2"/>
                          <a:stretch>
                            <a:fillRect l="-300200" t="-212500" b="-9430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500125"/>
                      </a:ext>
                    </a:extLst>
                  </a:tr>
                  <a:tr h="436395"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2871" marB="32871">
                        <a:blipFill>
                          <a:blip r:embed="rId2"/>
                          <a:stretch>
                            <a:fillRect l="-39019" t="-312500" r="-94743" b="-8430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300" b="0" dirty="0"/>
                            <a:t>90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2871" marB="32871">
                        <a:blipFill>
                          <a:blip r:embed="rId2"/>
                          <a:stretch>
                            <a:fillRect l="-300200" t="-312500" b="-8430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2051472"/>
                      </a:ext>
                    </a:extLst>
                  </a:tr>
                  <a:tr h="663431"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300" b="0" dirty="0"/>
                            <a:t>Combinatorial background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300" b="0" dirty="0"/>
                            <a:t>63</a:t>
                          </a:r>
                          <a:r>
                            <a:rPr lang="en-US" sz="2300" dirty="0"/>
                            <a:t>8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2871" marB="32871">
                        <a:blipFill>
                          <a:blip r:embed="rId2"/>
                          <a:stretch>
                            <a:fillRect l="-300200" t="-275000" b="-4620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58922158"/>
                      </a:ext>
                    </a:extLst>
                  </a:tr>
                  <a:tr h="486288">
                    <a:tc vMerge="1">
                      <a:txBody>
                        <a:bodyPr/>
                        <a:lstStyle/>
                        <a:p>
                          <a:endParaRPr lang="ru-RU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300" b="1" dirty="0">
                              <a:solidFill>
                                <a:srgbClr val="C00000"/>
                              </a:solidFill>
                            </a:rPr>
                            <a:t>Significance</a:t>
                          </a:r>
                          <a:endParaRPr lang="ru-RU" sz="2300" b="1" dirty="0">
                            <a:solidFill>
                              <a:srgbClr val="C00000"/>
                            </a:solidFill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2300" b="1" dirty="0">
                              <a:solidFill>
                                <a:srgbClr val="C00000"/>
                              </a:solidFill>
                            </a:rPr>
                            <a:t>&gt; 11 standard deviations</a:t>
                          </a:r>
                          <a:endParaRPr lang="ru-RU" sz="2300" b="1" dirty="0">
                            <a:solidFill>
                              <a:srgbClr val="C00000"/>
                            </a:solidFill>
                            <a:latin typeface="Helvetica" pitchFamily="2" charset="0"/>
                          </a:endParaRPr>
                        </a:p>
                      </a:txBody>
                      <a:tcPr marT="46177" marB="46177"/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2281774"/>
                      </a:ext>
                    </a:extLst>
                  </a:tr>
                  <a:tr h="436395">
                    <a:tc rowSpan="5">
                      <a:txBody>
                        <a:bodyPr/>
                        <a:lstStyle/>
                        <a:p>
                          <a:pPr algn="ctr"/>
                          <a:r>
                            <a:rPr lang="en-US" sz="2300" dirty="0"/>
                            <a:t>2022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46177" marB="46177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300" b="0" dirty="0"/>
                            <a:t>Signal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300" b="0" dirty="0"/>
                            <a:t>70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2871" marB="32871">
                        <a:blipFill>
                          <a:blip r:embed="rId2"/>
                          <a:stretch>
                            <a:fillRect l="-300200" t="-673611" b="-4819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05601930"/>
                      </a:ext>
                    </a:extLst>
                  </a:tr>
                  <a:tr h="436395"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2871" marB="32871">
                        <a:blipFill>
                          <a:blip r:embed="rId2"/>
                          <a:stretch>
                            <a:fillRect l="-39019" t="-773611" r="-94743" b="-381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300" b="0" dirty="0"/>
                            <a:t>23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2871" marB="32871">
                        <a:blipFill>
                          <a:blip r:embed="rId2"/>
                          <a:stretch>
                            <a:fillRect l="-300200" t="-773611" b="-3819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4153903"/>
                      </a:ext>
                    </a:extLst>
                  </a:tr>
                  <a:tr h="436395"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2871" marB="32871">
                        <a:blipFill>
                          <a:blip r:embed="rId2"/>
                          <a:stretch>
                            <a:fillRect l="-39019" t="-885915" r="-94743" b="-2873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300" b="0" dirty="0"/>
                            <a:t>60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2871" marB="32871">
                        <a:blipFill>
                          <a:blip r:embed="rId2"/>
                          <a:stretch>
                            <a:fillRect l="-300200" t="-885915" b="-2873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5266057"/>
                      </a:ext>
                    </a:extLst>
                  </a:tr>
                  <a:tr h="663431"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300" b="0" dirty="0"/>
                            <a:t>Combinatorial background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300" b="0" dirty="0"/>
                            <a:t>426</a:t>
                          </a:r>
                          <a:endParaRPr lang="ru-RU" sz="2300" dirty="0"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2871" marB="32871">
                        <a:blipFill>
                          <a:blip r:embed="rId2"/>
                          <a:stretch>
                            <a:fillRect l="-300200" t="-642202" b="-871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84797895"/>
                      </a:ext>
                    </a:extLst>
                  </a:tr>
                  <a:tr h="486288">
                    <a:tc vMerge="1">
                      <a:txBody>
                        <a:bodyPr/>
                        <a:lstStyle/>
                        <a:p>
                          <a:endParaRPr lang="ru-RU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300" b="1" dirty="0">
                              <a:solidFill>
                                <a:srgbClr val="C00000"/>
                              </a:solidFill>
                            </a:rPr>
                            <a:t>Significance</a:t>
                          </a:r>
                          <a:endParaRPr lang="ru-RU" sz="2300" b="1" dirty="0">
                            <a:solidFill>
                              <a:srgbClr val="C00000"/>
                            </a:solidFill>
                            <a:latin typeface="Helvetica" pitchFamily="2" charset="0"/>
                          </a:endParaRPr>
                        </a:p>
                      </a:txBody>
                      <a:tcPr marT="32871" marB="32871"/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2300" b="1" dirty="0">
                              <a:solidFill>
                                <a:srgbClr val="C00000"/>
                              </a:solidFill>
                            </a:rPr>
                            <a:t>&gt; 9 standard deviations</a:t>
                          </a:r>
                          <a:endParaRPr lang="ru-RU" sz="2300" b="1" dirty="0">
                            <a:solidFill>
                              <a:srgbClr val="C00000"/>
                            </a:solidFill>
                            <a:latin typeface="Helvetica" pitchFamily="2" charset="0"/>
                          </a:endParaRPr>
                        </a:p>
                      </a:txBody>
                      <a:tcPr marT="46177" marB="46177"/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382758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9A884BD3-22CD-B352-D7F3-65CF09AF9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23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483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E9B211-BD00-5345-CA65-24D78BB90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Объект 6">
                <a:extLst>
                  <a:ext uri="{FF2B5EF4-FFF2-40B4-BE49-F238E27FC236}">
                    <a16:creationId xmlns:a16="http://schemas.microsoft.com/office/drawing/2014/main" id="{39E84942-CDCF-A535-E8BB-2067EA3890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343818"/>
                <a:ext cx="12192000" cy="4351338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sz="2800" dirty="0">
                    <a:latin typeface="Helvetica" pitchFamily="2" charset="0"/>
                  </a:rPr>
                  <a:t>Using 2016-2018 and 2022 data collected by the CMS detector,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 was reconstructed.</a:t>
                </a:r>
                <a:br>
                  <a:rPr lang="en-US" sz="2800" dirty="0">
                    <a:latin typeface="Helvetica" pitchFamily="2" charset="0"/>
                  </a:rPr>
                </a:br>
                <a:endParaRPr lang="en-US" sz="2800" dirty="0">
                  <a:latin typeface="Helvetica" pitchFamily="2" charset="0"/>
                </a:endParaRPr>
              </a:p>
              <a:p>
                <a:pPr marL="0" indent="0">
                  <a:buNone/>
                </a:pPr>
                <a:r>
                  <a:rPr lang="en-US" sz="2800" dirty="0">
                    <a:latin typeface="Helvetica" pitchFamily="2" charset="0"/>
                  </a:rPr>
                  <a:t>Signal events were selected using a special multi-parameter classifier based on the </a:t>
                </a:r>
                <a:r>
                  <a:rPr lang="en-US" sz="2800" dirty="0" err="1">
                    <a:latin typeface="Helvetica" pitchFamily="2" charset="0"/>
                  </a:rPr>
                  <a:t>XGBoost</a:t>
                </a:r>
                <a:r>
                  <a:rPr lang="en-US" sz="2800" dirty="0">
                    <a:latin typeface="Helvetica" pitchFamily="2" charset="0"/>
                  </a:rPr>
                  <a:t> algorithm.</a:t>
                </a:r>
                <a:br>
                  <a:rPr lang="en-US" sz="2800" dirty="0">
                    <a:latin typeface="Helvetica" pitchFamily="2" charset="0"/>
                  </a:rPr>
                </a:br>
                <a:r>
                  <a:rPr lang="en-US" sz="2800" dirty="0">
                    <a:latin typeface="Helvetica" pitchFamily="2" charset="0"/>
                  </a:rPr>
                  <a:t> </a:t>
                </a:r>
                <a:endParaRPr lang="ru-RU" sz="2800" dirty="0">
                  <a:latin typeface="Helvetica" pitchFamily="2" charset="0"/>
                </a:endParaRPr>
              </a:p>
              <a:p>
                <a:pPr marL="0" indent="0">
                  <a:buNone/>
                </a:pPr>
                <a:r>
                  <a:rPr lang="en-US" sz="2800" dirty="0">
                    <a:latin typeface="Helvetica" pitchFamily="2" charset="0"/>
                  </a:rPr>
                  <a:t>Signal was extracted using 2-dimensional complex fit model, accounting for correlations between the masses. Using this model, peak related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 was fitted, and signal parameters were extracted. </a:t>
                </a:r>
              </a:p>
              <a:p>
                <a:pPr marL="0" indent="0">
                  <a:buNone/>
                </a:pPr>
                <a:endParaRPr lang="en-US" sz="2800" dirty="0">
                  <a:latin typeface="Helvetica" pitchFamily="2" charset="0"/>
                </a:endParaRPr>
              </a:p>
              <a:p>
                <a:pPr marL="0" indent="0">
                  <a:buNone/>
                </a:pPr>
                <a:r>
                  <a:rPr lang="en-US" sz="2800" dirty="0">
                    <a:latin typeface="Helvetica" pitchFamily="2" charset="0"/>
                  </a:rPr>
                  <a:t>Expected significance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X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3872</m:t>
                            </m:r>
                          </m:e>
                        </m:d>
                      </m:e>
                      <m:sup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 exceeds 5 standard deviation, thus expecting the first observation of the decay.</a:t>
                </a:r>
              </a:p>
            </p:txBody>
          </p:sp>
        </mc:Choice>
        <mc:Fallback xmlns="">
          <p:sp>
            <p:nvSpPr>
              <p:cNvPr id="7" name="Объект 6">
                <a:extLst>
                  <a:ext uri="{FF2B5EF4-FFF2-40B4-BE49-F238E27FC236}">
                    <a16:creationId xmlns:a16="http://schemas.microsoft.com/office/drawing/2014/main" id="{39E84942-CDCF-A535-E8BB-2067EA3890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343818"/>
                <a:ext cx="12192000" cy="4351338"/>
              </a:xfrm>
              <a:blipFill>
                <a:blip r:embed="rId2"/>
                <a:stretch>
                  <a:fillRect l="-937" t="-3488" r="-12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2146215B-6382-8DD7-F53C-60604A584D0E}"/>
              </a:ext>
            </a:extLst>
          </p:cNvPr>
          <p:cNvSpPr txBox="1">
            <a:spLocks/>
          </p:cNvSpPr>
          <p:nvPr/>
        </p:nvSpPr>
        <p:spPr>
          <a:xfrm>
            <a:off x="4117189" y="5572696"/>
            <a:ext cx="3957622" cy="1033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93A4D3"/>
                </a:solidFill>
              </a:rPr>
              <a:t>Thank you!</a:t>
            </a:r>
            <a:endParaRPr lang="ru-RU" sz="6000" dirty="0">
              <a:solidFill>
                <a:srgbClr val="93A4D3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4C38C30-A8F0-32EA-54F6-A65CFED6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24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420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A2300B-C38F-8375-E2C5-08EF50D7C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</a:t>
            </a:r>
            <a:endParaRPr lang="ru-RU" dirty="0"/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CBA4EDC9-1F6A-1F90-E122-C1DC23757C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566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6551E5-7F58-4C86-5412-44F2B210D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The CMS</a:t>
            </a:r>
            <a:br>
              <a:rPr lang="en-US" b="1" dirty="0">
                <a:latin typeface="Helvetica" pitchFamily="2" charset="0"/>
              </a:rPr>
            </a:br>
            <a:r>
              <a:rPr lang="en-US" b="1" dirty="0">
                <a:latin typeface="Helvetica" pitchFamily="2" charset="0"/>
              </a:rPr>
              <a:t>detector</a:t>
            </a:r>
            <a:endParaRPr lang="ru-RU" b="1" dirty="0">
              <a:latin typeface="Helvetica" pitchFamily="2" charset="0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CF286EAF-C05C-6EF5-4996-4E2E9941A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1E2816-06DC-1D9A-66D3-1A87DAC0C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508" y="0"/>
            <a:ext cx="9801492" cy="687235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2D3D34E-26C0-0E83-F4C4-5C1CF8EC9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26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510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A4EC40E7-C702-6760-C501-C283001ED63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Explanation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𝑿𝒉</m:t>
                    </m:r>
                  </m:oMath>
                </a14:m>
                <a:r>
                  <a:rPr lang="en-US" dirty="0"/>
                  <a:t> phenomenon</a:t>
                </a:r>
                <a:endParaRPr lang="ru-RU" dirty="0"/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A4EC40E7-C702-6760-C501-C283001ED6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Объект 4">
            <a:extLst>
              <a:ext uri="{FF2B5EF4-FFF2-40B4-BE49-F238E27FC236}">
                <a16:creationId xmlns:a16="http://schemas.microsoft.com/office/drawing/2014/main" id="{C789965B-B91D-2852-493C-AA9FDEA9B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55472" y="1114425"/>
            <a:ext cx="8065768" cy="5659738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072866-D001-F1D0-54CB-6A4ACD5A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27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394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482D9-4CC4-FF4E-AEE3-5FE7879C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ML: Features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Объект 6">
                <a:extLst>
                  <a:ext uri="{FF2B5EF4-FFF2-40B4-BE49-F238E27FC236}">
                    <a16:creationId xmlns:a16="http://schemas.microsoft.com/office/drawing/2014/main" id="{DEE5861B-BCC8-03F0-BF84-75D20A9434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2800" dirty="0">
                    <a:latin typeface="Helvetica" pitchFamily="2" charset="0"/>
                  </a:rPr>
                  <a:t>Following variables were selected to be features of the classifier: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" sz="2800" dirty="0"/>
                  <a:t>2D Pointing angle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en-US" sz="28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PV</m:t>
                    </m:r>
                  </m:oMath>
                </a14:m>
                <a:r>
                  <a:rPr lang="en" sz="2800" dirty="0"/>
                  <a:t>)</a:t>
                </a:r>
              </a:p>
              <a:p>
                <a:pPr marL="457200" indent="-45720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r>
                  <a:rPr lang="en" sz="2800" dirty="0"/>
                  <a:t> vertex fit probability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800" dirty="0"/>
                  <a:t>Flight length significance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en-US" sz="28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PV</m:t>
                    </m:r>
                  </m:oMath>
                </a14:m>
                <a:endParaRPr lang="ru-RU" sz="2800" dirty="0"/>
              </a:p>
              <a:p>
                <a:pPr marL="457200" indent="-4572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" sz="2800" dirty="0"/>
              </a:p>
              <a:p>
                <a:pPr marL="457200" indent="-4572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tr</m:t>
                        </m:r>
                      </m:e>
                      <m:sup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" sz="2800" dirty="0"/>
                  <a:t> –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" sz="2800" dirty="0"/>
                  <a:t> decay, assuming pion masses</a:t>
                </a:r>
              </a:p>
              <a:p>
                <a:pPr marL="457200" indent="-4572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" sz="2800" dirty="0"/>
                  <a:t> </a:t>
                </a:r>
              </a:p>
              <a:p>
                <a:pPr marL="457200" indent="-45720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</m:d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" sz="2800" dirty="0"/>
                  <a:t> </a:t>
                </a:r>
                <a:endParaRPr lang="ru-RU" sz="2800" dirty="0"/>
              </a:p>
              <a:p>
                <a:pPr marL="457200" indent="-45720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</m:d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" sz="2800" dirty="0"/>
              </a:p>
              <a:p>
                <a:pPr marL="0" indent="0">
                  <a:buNone/>
                </a:pPr>
                <a:endParaRPr lang="en-US" sz="2800" dirty="0">
                  <a:latin typeface="Helvetica" pitchFamily="2" charset="0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7" name="Объект 6">
                <a:extLst>
                  <a:ext uri="{FF2B5EF4-FFF2-40B4-BE49-F238E27FC236}">
                    <a16:creationId xmlns:a16="http://schemas.microsoft.com/office/drawing/2014/main" id="{DEE5861B-BCC8-03F0-BF84-75D20A9434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27" t="-319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0E14AE-9AFB-7303-4F16-FFAD821D3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7997" y="1867693"/>
            <a:ext cx="7174003" cy="44147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19D550-5049-B6D9-2DC2-4522C2F0370F}"/>
              </a:ext>
            </a:extLst>
          </p:cNvPr>
          <p:cNvSpPr txBox="1"/>
          <p:nvPr/>
        </p:nvSpPr>
        <p:spPr>
          <a:xfrm>
            <a:off x="7895492" y="5191016"/>
            <a:ext cx="858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Helvetica" pitchFamily="2" charset="0"/>
              </a:rPr>
              <a:t>PV</a:t>
            </a:r>
            <a:endParaRPr lang="ru-RU" sz="3600" dirty="0">
              <a:latin typeface="Helvetica" pitchFamily="2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8CE8DF3-62CD-F4F9-FAD6-50F1607C1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28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461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31293-F00A-E178-71F5-1E3B4682C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Объект 11">
                <a:extLst>
                  <a:ext uri="{FF2B5EF4-FFF2-40B4-BE49-F238E27FC236}">
                    <a16:creationId xmlns:a16="http://schemas.microsoft.com/office/drawing/2014/main" id="{929C565D-A5E4-6A4B-0A4C-C67600CDF9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343818"/>
                <a:ext cx="8659368" cy="4106006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/>
                  <a:t>Almost 20 years have passed since the discovery of</a:t>
                </a:r>
                <a:r>
                  <a:rPr lang="ru-RU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𝑋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3872</m:t>
                            </m:r>
                          </m:e>
                        </m:d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/>
                  <a:t> in 2003 by the Belle collaboration,</a:t>
                </a:r>
                <a:r>
                  <a:rPr lang="ru-RU" sz="2400" dirty="0"/>
                  <a:t> </a:t>
                </a:r>
                <a:r>
                  <a:rPr lang="en-US" sz="2400" dirty="0"/>
                  <a:t>but its nature is still unclear.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sz="240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" sz="2400" i="1" dirty="0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en" sz="2400" i="1" dirty="0" smtClean="0">
                        <a:latin typeface="Cambria Math" panose="02040503050406030204" pitchFamily="18" charset="0"/>
                      </a:rPr>
                      <m:t> = 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sz="24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" sz="24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" sz="2400" dirty="0"/>
                  <a:t> corresponds to charmonium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dirty="0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" sz="240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" sz="24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" sz="2400" dirty="0"/>
                  <a:t>, PDG calls it 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dirty="0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" sz="240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" sz="24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" sz="2400" i="1" dirty="0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en" sz="2400" dirty="0"/>
                  <a:t>, also known as </a:t>
                </a:r>
                <a14:m>
                  <m:oMath xmlns:m="http://schemas.openxmlformats.org/officeDocument/2006/math">
                    <m:r>
                      <a:rPr lang="en" sz="240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" sz="2400" i="1" dirty="0" smtClean="0">
                        <a:latin typeface="Cambria Math" panose="02040503050406030204" pitchFamily="18" charset="0"/>
                      </a:rPr>
                      <m:t>(3872)”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X was too narrow for its mass above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2400" dirty="0"/>
                  <a:t> threshold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" sz="2400" dirty="0"/>
                  <a:t>Many theoretical interpretations exist, e.g. tetraquark, molecule, or mixture of those with a conventional charmonium state</a:t>
                </a:r>
                <a:endParaRPr lang="ru-RU" sz="2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ru-RU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𝑋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3872</m:t>
                            </m:r>
                          </m:e>
                        </m:d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Helvetica" pitchFamily="2" charset="0"/>
                  </a:rPr>
                  <a:t>is also known for its anomaly production from QGP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12" name="Объект 11">
                <a:extLst>
                  <a:ext uri="{FF2B5EF4-FFF2-40B4-BE49-F238E27FC236}">
                    <a16:creationId xmlns:a16="http://schemas.microsoft.com/office/drawing/2014/main" id="{929C565D-A5E4-6A4B-0A4C-C67600CDF9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343818"/>
                <a:ext cx="8659368" cy="4106006"/>
              </a:xfrm>
              <a:blipFill>
                <a:blip r:embed="rId3"/>
                <a:stretch>
                  <a:fillRect l="-1025" t="-2769" r="-13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AEF038-FFF2-2BD8-47B8-2E0B67266B85}"/>
                  </a:ext>
                </a:extLst>
              </p:cNvPr>
              <p:cNvSpPr txBox="1"/>
              <p:nvPr/>
            </p:nvSpPr>
            <p:spPr>
              <a:xfrm>
                <a:off x="8838958" y="5091450"/>
                <a:ext cx="3353042" cy="1600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" sz="1400" dirty="0"/>
                  <a:t>The increase of the ratio of cross-sections from pp to </a:t>
                </a:r>
                <a:r>
                  <a:rPr lang="en" sz="1400" dirty="0" err="1"/>
                  <a:t>pPb</a:t>
                </a:r>
                <a:r>
                  <a:rPr lang="en" sz="1400" dirty="0"/>
                  <a:t> to </a:t>
                </a:r>
                <a:r>
                  <a:rPr lang="en" sz="1400" dirty="0" err="1"/>
                  <a:t>PbPb</a:t>
                </a:r>
                <a:r>
                  <a:rPr lang="en" sz="1400" dirty="0"/>
                  <a:t> collisions may indicate that </a:t>
                </a:r>
                <a:r>
                  <a:rPr lang="en" sz="1400" b="1" dirty="0"/>
                  <a:t>the exotic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400" b="1" i="1" dirty="0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" sz="1400" b="1" i="1" dirty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" sz="1400" b="1" i="1" dirty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" sz="1400" b="1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" sz="1400" b="1" i="1" dirty="0"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" sz="1400" b="1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" sz="1400" b="1" dirty="0"/>
                  <a:t>hadron experiences different dynamics in the nuclear medium </a:t>
                </a:r>
                <a:r>
                  <a:rPr lang="en" sz="1400" dirty="0"/>
                  <a:t>than the conventional charmonium state </a:t>
                </a:r>
                <a14:m>
                  <m:oMath xmlns:m="http://schemas.openxmlformats.org/officeDocument/2006/math">
                    <m:r>
                      <a:rPr lang="el-GR" sz="140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l-GR" sz="1400" i="1" dirty="0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" sz="1400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" sz="1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" sz="1400" dirty="0"/>
                  <a:t>. </a:t>
                </a:r>
                <a:endParaRPr lang="ru-RU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AEF038-FFF2-2BD8-47B8-2E0B67266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8958" y="5091450"/>
                <a:ext cx="3353042" cy="1600438"/>
              </a:xfrm>
              <a:prstGeom prst="rect">
                <a:avLst/>
              </a:prstGeom>
              <a:blipFill>
                <a:blip r:embed="rId4"/>
                <a:stretch>
                  <a:fillRect l="-755" t="-781" r="-377" b="-23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BE4335E-F14F-F507-AD51-7A763C3AC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368" y="1853427"/>
            <a:ext cx="3353041" cy="3151146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D076E3AD-6CFB-544B-764D-1D901D5A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2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002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A0C9E-4323-F243-88CC-1383199D2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algorithm: Signal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B8210C-2A85-1149-B977-34C40807A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33" y="2080003"/>
            <a:ext cx="4805643" cy="47040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D42E5C-D11F-1A4F-9071-AE7BF18D4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909" y="1995806"/>
            <a:ext cx="6365693" cy="4243795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2294C74C-A6DE-7399-270E-3D15B83246F2}"/>
              </a:ext>
            </a:extLst>
          </p:cNvPr>
          <p:cNvSpPr/>
          <p:nvPr/>
        </p:nvSpPr>
        <p:spPr>
          <a:xfrm>
            <a:off x="6160993" y="2401758"/>
            <a:ext cx="1913466" cy="482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Helvetica" pitchFamily="2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95F1C134-BB2D-29B3-4CCC-0B275FB61926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2319688" y="2643058"/>
            <a:ext cx="3841305" cy="1176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2E03AA4-9A87-A9F7-1734-F41D2D057A6A}"/>
              </a:ext>
            </a:extLst>
          </p:cNvPr>
          <p:cNvSpPr/>
          <p:nvPr/>
        </p:nvSpPr>
        <p:spPr>
          <a:xfrm rot="20902854">
            <a:off x="6093245" y="4268569"/>
            <a:ext cx="420138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(CMS </a:t>
            </a:r>
            <a:r>
              <a:rPr lang="en-US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simulation</a:t>
            </a:r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Объект 12">
                <a:extLst>
                  <a:ext uri="{FF2B5EF4-FFF2-40B4-BE49-F238E27FC236}">
                    <a16:creationId xmlns:a16="http://schemas.microsoft.com/office/drawing/2014/main" id="{BCC18DFE-052E-719C-9B0D-0E2ADB0149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343818"/>
                <a:ext cx="5710755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>
                    <a:latin typeface="Helvetica" pitchFamily="2" charset="0"/>
                  </a:rPr>
                  <a:t>We use MC sample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400" dirty="0"/>
                  <a:t> as a signal sample for the classifier. </a:t>
                </a:r>
                <a:endParaRPr lang="ru-RU" sz="2400" dirty="0"/>
              </a:p>
              <a:p>
                <a:endParaRPr lang="ru-RU" sz="2400" dirty="0"/>
              </a:p>
            </p:txBody>
          </p:sp>
        </mc:Choice>
        <mc:Fallback xmlns="">
          <p:sp>
            <p:nvSpPr>
              <p:cNvPr id="13" name="Объект 12">
                <a:extLst>
                  <a:ext uri="{FF2B5EF4-FFF2-40B4-BE49-F238E27FC236}">
                    <a16:creationId xmlns:a16="http://schemas.microsoft.com/office/drawing/2014/main" id="{BCC18DFE-052E-719C-9B0D-0E2ADB0149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343818"/>
                <a:ext cx="5710755" cy="4351338"/>
              </a:xfrm>
              <a:blipFill>
                <a:blip r:embed="rId5"/>
                <a:stretch>
                  <a:fillRect l="-1778" t="-20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4162940-36CF-6364-FFE1-56A926CA7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29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660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A0C9E-4323-F243-88CC-1383199D2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algorithm: Background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F3B5B9-D20B-174E-9978-9A77CBD73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2 samples are used for training: pure signal (MC) and background (Wrong-signed data)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B8210C-2A85-1149-B977-34C40807A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33" y="2080003"/>
            <a:ext cx="4805643" cy="4704043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2294C74C-A6DE-7399-270E-3D15B83246F2}"/>
              </a:ext>
            </a:extLst>
          </p:cNvPr>
          <p:cNvSpPr/>
          <p:nvPr/>
        </p:nvSpPr>
        <p:spPr>
          <a:xfrm>
            <a:off x="5861302" y="2291831"/>
            <a:ext cx="5238498" cy="1501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Helvetica" pitchFamily="2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95F1C134-BB2D-29B3-4CCC-0B275FB61926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2201333" y="3573215"/>
            <a:ext cx="4427129" cy="25734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>
            <a:extLst>
              <a:ext uri="{FF2B5EF4-FFF2-40B4-BE49-F238E27FC236}">
                <a16:creationId xmlns:a16="http://schemas.microsoft.com/office/drawing/2014/main" id="{A4C12595-888D-1247-4896-510457E611E8}"/>
              </a:ext>
            </a:extLst>
          </p:cNvPr>
          <p:cNvSpPr txBox="1">
            <a:spLocks/>
          </p:cNvSpPr>
          <p:nvPr/>
        </p:nvSpPr>
        <p:spPr>
          <a:xfrm>
            <a:off x="5074276" y="3914132"/>
            <a:ext cx="6790267" cy="2044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We use “wrong-signed” dataset as a background sample for training.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We use same reconstruction algorithm, applied on data, but </a:t>
            </a:r>
            <a:r>
              <a:rPr lang="en-US" sz="2400" b="1" dirty="0"/>
              <a:t>both </a:t>
            </a:r>
            <a:r>
              <a:rPr lang="en-US" sz="2400" b="1" dirty="0" err="1"/>
              <a:t>pions</a:t>
            </a:r>
            <a:r>
              <a:rPr lang="en-US" sz="2400" b="1" dirty="0"/>
              <a:t> have same sign</a:t>
            </a:r>
            <a:r>
              <a:rPr lang="en-US" sz="2400" dirty="0"/>
              <a:t>: positive or negative.</a:t>
            </a:r>
            <a:endParaRPr lang="ru-RU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AC9644-6A01-0F31-C5D5-6ABA84B408F5}"/>
                  </a:ext>
                </a:extLst>
              </p:cNvPr>
              <p:cNvSpPr txBox="1"/>
              <p:nvPr/>
            </p:nvSpPr>
            <p:spPr>
              <a:xfrm>
                <a:off x="5733781" y="2415246"/>
                <a:ext cx="5678021" cy="13104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3872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→→</m:t>
                      </m:r>
                      <m:d>
                        <m:d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ru-RU" sz="32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AC9644-6A01-0F31-C5D5-6ABA84B40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3781" y="2415246"/>
                <a:ext cx="5678021" cy="1310423"/>
              </a:xfrm>
              <a:prstGeom prst="rect">
                <a:avLst/>
              </a:prstGeom>
              <a:blipFill>
                <a:blip r:embed="rId4"/>
                <a:stretch>
                  <a:fillRect b="-9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6B7D38-574C-0FBA-834D-E301831F2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30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43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BF44155F-D75E-76D3-F7B5-A91BDE628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LHCb</a:t>
            </a:r>
            <a:r>
              <a:rPr lang="en-US" dirty="0"/>
              <a:t> result for BFR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83A4843-8412-2984-B1EA-BE51049919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" sz="2800" dirty="0"/>
                  <a:t>The first observation of the X(3872) in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800" dirty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" sz="2800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l-GR" sz="28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" sz="28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" sz="2800" dirty="0"/>
                  <a:t>decay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800" dirty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" sz="2800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l-GR" sz="28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2800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" sz="2800" i="1" dirty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" sz="2800" i="1" dirty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en" sz="2800" i="1" dirty="0" err="1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sz="2800" i="1" dirty="0" err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" sz="28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" sz="2800" dirty="0"/>
                  <a:t>, where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" sz="2800" dirty="0"/>
                  <a:t> </a:t>
                </a:r>
                <a:r>
                  <a:rPr lang="en" sz="2800" dirty="0">
                    <a:hlinkClick r:id="rId2"/>
                  </a:rPr>
                  <a:t>was reported</a:t>
                </a:r>
                <a:r>
                  <a:rPr lang="en" sz="2800" dirty="0"/>
                  <a:t> </a:t>
                </a:r>
                <a:r>
                  <a:rPr lang="en-US" sz="2800" dirty="0"/>
                  <a:t>in 2019 by the </a:t>
                </a:r>
                <a:r>
                  <a:rPr lang="en-US" sz="2800" dirty="0" err="1"/>
                  <a:t>LHCb</a:t>
                </a:r>
                <a:r>
                  <a:rPr lang="en-US" sz="2800" dirty="0"/>
                  <a:t> collaboration. Following BFR </a:t>
                </a:r>
                <a:r>
                  <a:rPr lang="en-US" sz="2800" dirty="0">
                    <a:hlinkClick r:id="rId3"/>
                  </a:rPr>
                  <a:t>could be obtained</a:t>
                </a:r>
                <a:r>
                  <a:rPr lang="en-US" sz="2800" dirty="0"/>
                  <a:t>: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83A4843-8412-2984-B1EA-BE51049919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86" t="-2035" r="-6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1E414C-7426-F0C3-7DDC-6DDA4A357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74" y="3429000"/>
            <a:ext cx="10441173" cy="1066572"/>
          </a:xfrm>
          <a:prstGeom prst="rect">
            <a:avLst/>
          </a:prstGeom>
        </p:spPr>
      </p:pic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3C74F492-9C36-7FB9-F931-C7DC15D95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31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55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21D75-BC67-FE49-B211-2241602EA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ML algorithm: Why do we need to use ML?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316580C-71A2-0647-8827-8385ABEAE4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Most of variables have non-rectangular distribution in feature-space. Hence, cut-based approach is too rough.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X(3872) is too far from the threshold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b="0" dirty="0"/>
                  <a:t>We expect relatively low branching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We need a powerful tool for background suppression.</a:t>
                </a:r>
                <a:endParaRPr lang="ru-RU" sz="24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316580C-71A2-0647-8827-8385ABEAE4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0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254C76-7F05-4549-967D-9B24612AF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211" y="892548"/>
            <a:ext cx="4818920" cy="32126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E34047-B4F2-244B-ABCB-C4C387A07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809" y="3979517"/>
            <a:ext cx="4317725" cy="28784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D8C87F-D123-AB40-BCF2-3545DD19A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64" y="4144179"/>
            <a:ext cx="3917133" cy="261142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E18F740-AA17-C84E-A9E7-902922826D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3295" y="4105161"/>
            <a:ext cx="4057844" cy="2705229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3CD08292-2D1C-10DA-82D0-9D415F5622DE}"/>
              </a:ext>
            </a:extLst>
          </p:cNvPr>
          <p:cNvSpPr/>
          <p:nvPr/>
        </p:nvSpPr>
        <p:spPr>
          <a:xfrm>
            <a:off x="9864671" y="5012268"/>
            <a:ext cx="846667" cy="5926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B28D26-C218-B045-642B-4B7EBFD19FAE}"/>
              </a:ext>
            </a:extLst>
          </p:cNvPr>
          <p:cNvSpPr txBox="1"/>
          <p:nvPr/>
        </p:nvSpPr>
        <p:spPr>
          <a:xfrm>
            <a:off x="9697542" y="5648521"/>
            <a:ext cx="1381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Far from the threshold</a:t>
            </a:r>
            <a:endParaRPr lang="ru-RU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2996D80-FC7F-5D2D-D45B-D882EA7DA37D}"/>
              </a:ext>
            </a:extLst>
          </p:cNvPr>
          <p:cNvSpPr/>
          <p:nvPr/>
        </p:nvSpPr>
        <p:spPr>
          <a:xfrm rot="20902854">
            <a:off x="10329843" y="1343045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9F287AF-5C87-A902-F05E-E8B2581B3ADD}"/>
              </a:ext>
            </a:extLst>
          </p:cNvPr>
          <p:cNvSpPr/>
          <p:nvPr/>
        </p:nvSpPr>
        <p:spPr>
          <a:xfrm rot="20902854">
            <a:off x="8388028" y="4856807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7E4D57-6E26-3B1E-A796-163CC8A544C7}"/>
              </a:ext>
            </a:extLst>
          </p:cNvPr>
          <p:cNvSpPr/>
          <p:nvPr/>
        </p:nvSpPr>
        <p:spPr>
          <a:xfrm rot="20902854">
            <a:off x="2357098" y="5072565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918D7A0-1CBB-E20A-BE50-149E062F417D}"/>
              </a:ext>
            </a:extLst>
          </p:cNvPr>
          <p:cNvSpPr/>
          <p:nvPr/>
        </p:nvSpPr>
        <p:spPr>
          <a:xfrm rot="20902854">
            <a:off x="4812621" y="4641050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620B0304-0594-A73A-38F2-F29416F71DE4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Helvetica Light" panose="020B0403020202020204" pitchFamily="34" charset="0"/>
              </a:rPr>
              <a:t>Slide #</a:t>
            </a:r>
            <a:fld id="{8A038F55-559F-884E-96C0-5E6264475EBB}" type="slidenum">
              <a:rPr lang="ru-RU" smtClean="0">
                <a:latin typeface="Helvetica" pitchFamily="2" charset="0"/>
              </a:rPr>
              <a:pPr/>
              <a:t>32</a:t>
            </a:fld>
            <a:endParaRPr lang="ru-RU" dirty="0">
              <a:latin typeface="Helvetica" pitchFamily="2" charset="0"/>
            </a:endParaRP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362C15FE-01C3-4DBE-E0DE-B72315472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32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239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47C0D2-B3FB-5D42-9AF9-60684CC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algorithm: Background</a:t>
            </a:r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DB614B98-9F1D-4947-A3E4-183DB77F8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5969" y="1217039"/>
            <a:ext cx="8152690" cy="543512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6E260C-1079-284F-B0CD-4B262049732E}"/>
                  </a:ext>
                </a:extLst>
              </p:cNvPr>
              <p:cNvSpPr txBox="1"/>
              <p:nvPr/>
            </p:nvSpPr>
            <p:spPr>
              <a:xfrm>
                <a:off x="3119278" y="4048975"/>
                <a:ext cx="14304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Helvetica" pitchFamily="2" charset="0"/>
                  </a:rPr>
                  <a:t>Pions</a:t>
                </a:r>
                <a:r>
                  <a:rPr lang="en-US" dirty="0">
                    <a:latin typeface="Helvetica" pitchFamily="2" charset="0"/>
                  </a:rPr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r>
                  <a:rPr lang="en-US" dirty="0">
                    <a:latin typeface="Helvetica" pitchFamily="2" charset="0"/>
                  </a:rPr>
                  <a:t> vertex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6E260C-1079-284F-B0CD-4B2620497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9278" y="4048975"/>
                <a:ext cx="1430448" cy="646331"/>
              </a:xfrm>
              <a:prstGeom prst="rect">
                <a:avLst/>
              </a:prstGeom>
              <a:blipFill>
                <a:blip r:embed="rId4"/>
                <a:stretch>
                  <a:fillRect l="-3509" t="-3846" b="-134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54E0B79-2C7C-7B4A-BEB6-F9366505820A}"/>
                  </a:ext>
                </a:extLst>
              </p:cNvPr>
              <p:cNvSpPr txBox="1"/>
              <p:nvPr/>
            </p:nvSpPr>
            <p:spPr>
              <a:xfrm>
                <a:off x="4880688" y="3972031"/>
                <a:ext cx="15923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Tracks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>
                    <a:latin typeface="Helvetica" pitchFamily="2" charset="0"/>
                  </a:rPr>
                  <a:t> vertex (assuming pion masses)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54E0B79-2C7C-7B4A-BEB6-F93665058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688" y="3972031"/>
                <a:ext cx="1592344" cy="1200329"/>
              </a:xfrm>
              <a:prstGeom prst="rect">
                <a:avLst/>
              </a:prstGeom>
              <a:blipFill>
                <a:blip r:embed="rId5"/>
                <a:stretch>
                  <a:fillRect l="-3175" t="-2083" b="-62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5BF76C88-190B-FD4B-B5AB-6EB7FCA203E7}"/>
              </a:ext>
            </a:extLst>
          </p:cNvPr>
          <p:cNvSpPr txBox="1"/>
          <p:nvPr/>
        </p:nvSpPr>
        <p:spPr>
          <a:xfrm>
            <a:off x="4931415" y="1283546"/>
            <a:ext cx="158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No peaks are observed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3787CF-3997-8D41-84F8-92704C93B97D}"/>
              </a:ext>
            </a:extLst>
          </p:cNvPr>
          <p:cNvSpPr txBox="1"/>
          <p:nvPr/>
        </p:nvSpPr>
        <p:spPr>
          <a:xfrm>
            <a:off x="2557963" y="1878649"/>
            <a:ext cx="1583556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No peak is seen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C0BC3CA-7D03-7D40-9FEC-1CE71BD20961}"/>
              </a:ext>
            </a:extLst>
          </p:cNvPr>
          <p:cNvSpPr/>
          <p:nvPr/>
        </p:nvSpPr>
        <p:spPr>
          <a:xfrm>
            <a:off x="6208377" y="3956566"/>
            <a:ext cx="434566" cy="1887770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6A22A-9A59-D64C-ABEA-9FB4AD32307F}"/>
              </a:ext>
            </a:extLst>
          </p:cNvPr>
          <p:cNvSpPr txBox="1"/>
          <p:nvPr/>
        </p:nvSpPr>
        <p:spPr>
          <a:xfrm>
            <a:off x="6497142" y="5532332"/>
            <a:ext cx="912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K</a:t>
            </a:r>
            <a:r>
              <a:rPr lang="en-US" baseline="-25000" dirty="0">
                <a:latin typeface="Helvetica" pitchFamily="2" charset="0"/>
              </a:rPr>
              <a:t>S</a:t>
            </a:r>
            <a:r>
              <a:rPr lang="en-US" dirty="0">
                <a:latin typeface="Helvetica" pitchFamily="2" charset="0"/>
              </a:rPr>
              <a:t> peak</a:t>
            </a:r>
            <a:endParaRPr lang="ru-RU" dirty="0">
              <a:latin typeface="Helvetica" pitchFamily="2" charset="0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0586C86-7BE5-A67E-D806-ACF9B6205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33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BBC8537-7FCF-606A-E24C-DB92ED3C58FA}"/>
              </a:ext>
            </a:extLst>
          </p:cNvPr>
          <p:cNvSpPr/>
          <p:nvPr/>
        </p:nvSpPr>
        <p:spPr>
          <a:xfrm rot="20902854">
            <a:off x="8209935" y="1807102"/>
            <a:ext cx="18734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  <a:b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</a:br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648AB58-5FA5-22C5-0EC1-658674909F97}"/>
              </a:ext>
            </a:extLst>
          </p:cNvPr>
          <p:cNvSpPr/>
          <p:nvPr/>
        </p:nvSpPr>
        <p:spPr>
          <a:xfrm rot="20902854">
            <a:off x="5205478" y="2362273"/>
            <a:ext cx="18734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  <a:b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</a:br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57EF9B9-4317-D37E-5C16-485C21C5FDA6}"/>
              </a:ext>
            </a:extLst>
          </p:cNvPr>
          <p:cNvSpPr/>
          <p:nvPr/>
        </p:nvSpPr>
        <p:spPr>
          <a:xfrm rot="20902854">
            <a:off x="2669107" y="2601759"/>
            <a:ext cx="18734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  <a:b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</a:br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1401A20-B4AA-F539-6468-02C5BB8B443A}"/>
              </a:ext>
            </a:extLst>
          </p:cNvPr>
          <p:cNvSpPr/>
          <p:nvPr/>
        </p:nvSpPr>
        <p:spPr>
          <a:xfrm rot="20902854">
            <a:off x="2592907" y="5225215"/>
            <a:ext cx="18734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  <a:b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</a:br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DE63AA0-E040-F599-CBAA-4DF5176157CE}"/>
              </a:ext>
            </a:extLst>
          </p:cNvPr>
          <p:cNvSpPr/>
          <p:nvPr/>
        </p:nvSpPr>
        <p:spPr>
          <a:xfrm rot="20902854">
            <a:off x="6881878" y="4528529"/>
            <a:ext cx="18734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  <a:b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</a:br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145626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F2E007-EA56-3E4E-8026-1B456504E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Run III</a:t>
            </a:r>
            <a:endParaRPr lang="ru-RU" dirty="0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ABED986F-117B-CC18-3463-75F28FF64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46AA0A-74CC-0DCC-C58E-7331AC7E3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3" y="3771468"/>
            <a:ext cx="4084637" cy="30634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95E932-CD9A-C638-AC7C-80704CBD7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667" y="1091716"/>
            <a:ext cx="7657640" cy="57432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3B6348-A9CE-D59C-A9C6-B358DDD4E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501" y="986419"/>
            <a:ext cx="3557499" cy="2668124"/>
          </a:xfrm>
          <a:prstGeom prst="rect">
            <a:avLst/>
          </a:prstGeom>
        </p:spPr>
      </p:pic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B9F0307A-62F3-01C5-8114-F8FD41BB469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Helvetica Light" panose="020B0403020202020204" pitchFamily="34" charset="0"/>
              </a:rPr>
              <a:t>Slide #</a:t>
            </a:r>
            <a:fld id="{8A038F55-559F-884E-96C0-5E6264475EBB}" type="slidenum">
              <a:rPr lang="ru-RU" smtClean="0">
                <a:latin typeface="Helvetica" pitchFamily="2" charset="0"/>
              </a:rPr>
              <a:pPr/>
              <a:t>34</a:t>
            </a:fld>
            <a:endParaRPr lang="ru-RU" dirty="0">
              <a:latin typeface="Helvetica" pitchFamily="2" charset="0"/>
            </a:endParaRP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3BD7D3A9-3C46-89AC-89AC-3C786BD79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34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C352633-445E-1849-6214-9409B3BAEB8E}"/>
              </a:ext>
            </a:extLst>
          </p:cNvPr>
          <p:cNvSpPr/>
          <p:nvPr/>
        </p:nvSpPr>
        <p:spPr>
          <a:xfrm rot="20902854">
            <a:off x="6551481" y="3089332"/>
            <a:ext cx="321839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(CMS </a:t>
            </a:r>
            <a:r>
              <a:rPr lang="en-US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 and simulation</a:t>
            </a:r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67695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345A7-826A-E95A-F71C-B37A52079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</a:t>
            </a:r>
            <a:r>
              <a:rPr lang="en-US" dirty="0" err="1"/>
              <a:t>importancies</a:t>
            </a:r>
            <a:r>
              <a:rPr lang="en-US" dirty="0"/>
              <a:t> for Run-II data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84727C-F951-3890-EA6C-764B5CCE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D77DB2-BA77-136C-301B-6AEC38EED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848" y="1563358"/>
            <a:ext cx="6074303" cy="455572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D6C8818-676D-DB60-2BC5-0456C43634D9}"/>
              </a:ext>
            </a:extLst>
          </p:cNvPr>
          <p:cNvSpPr/>
          <p:nvPr/>
        </p:nvSpPr>
        <p:spPr>
          <a:xfrm rot="20902854">
            <a:off x="7134168" y="4652305"/>
            <a:ext cx="20826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</a:t>
            </a:r>
          </a:p>
          <a:p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 (CMS </a:t>
            </a:r>
            <a:r>
              <a:rPr lang="en-US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60173F-8AD2-8593-D9DA-BBA678AF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35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1445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B6EF0B-9022-D54E-923F-8761C9ECA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317" y="869494"/>
            <a:ext cx="4262683" cy="30694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D517F4-53E1-2B48-9E2C-9BACE286F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Fitting: Signal model in details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ECA6619-63AB-0F4E-B018-DFDC2EC105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Signal shape is described by the double 2D Student’s t-distribution with correlations and common mean.</a:t>
                </a:r>
              </a:p>
              <a:p>
                <a:pPr marL="0" indent="0">
                  <a:buNone/>
                </a:pPr>
                <a:r>
                  <a:rPr lang="en-US" b="1" dirty="0"/>
                  <a:t>Parameters:</a:t>
                </a:r>
              </a:p>
              <a:p>
                <a:r>
                  <a:rPr lang="en-US" dirty="0"/>
                  <a:t>n</a:t>
                </a:r>
                <a:r>
                  <a:rPr lang="en-US" baseline="-25000" dirty="0"/>
                  <a:t>1</a:t>
                </a:r>
                <a:r>
                  <a:rPr lang="en-US" dirty="0"/>
                  <a:t>, n</a:t>
                </a:r>
                <a:r>
                  <a:rPr lang="en-US" baseline="-25000" dirty="0"/>
                  <a:t>2</a:t>
                </a:r>
                <a:r>
                  <a:rPr lang="en-US" dirty="0"/>
                  <a:t>: fixed to the MC</a:t>
                </a:r>
              </a:p>
              <a:p>
                <a:r>
                  <a:rPr lang="en-US" dirty="0"/>
                  <a:t>width</a:t>
                </a:r>
                <a:r>
                  <a:rPr lang="en-US" baseline="-25000" dirty="0"/>
                  <a:t>1</a:t>
                </a:r>
                <a:r>
                  <a:rPr lang="en-US" dirty="0"/>
                  <a:t>, width</a:t>
                </a:r>
                <a:r>
                  <a:rPr lang="en-US" baseline="-25000" dirty="0"/>
                  <a:t>2</a:t>
                </a:r>
                <a:r>
                  <a:rPr lang="en-US" dirty="0"/>
                  <a:t>: obtained from Psi MC and scaled by the factor </a:t>
                </a:r>
                <a:r>
                  <a:rPr lang="en-US" i="1" dirty="0"/>
                  <a:t>f, </a:t>
                </a:r>
                <a:r>
                  <a:rPr lang="en-US" dirty="0"/>
                  <a:t>coming from the Psi data: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𝑤𝑖𝑑𝑡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𝑤𝑖𝑑𝑡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𝑀𝐶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𝑠h𝑎𝑝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𝑃𝑠𝑖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𝑠h𝑎𝑝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𝑃𝑠𝑖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𝑀𝐶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mean: common mean for all signal-like components</a:t>
                </a:r>
                <a:endParaRPr lang="ru-RU" dirty="0"/>
              </a:p>
              <a:p>
                <a:r>
                  <a:rPr lang="en-US" dirty="0"/>
                  <a:t>corr</a:t>
                </a:r>
                <a:r>
                  <a:rPr lang="en-US" baseline="-25000" dirty="0"/>
                  <a:t>1</a:t>
                </a:r>
                <a:r>
                  <a:rPr lang="en-US" dirty="0"/>
                  <a:t>, corr</a:t>
                </a:r>
                <a:r>
                  <a:rPr lang="en-US" baseline="-25000" dirty="0"/>
                  <a:t>2</a:t>
                </a:r>
                <a:r>
                  <a:rPr lang="en-US" dirty="0"/>
                  <a:t>: fixed to ones obtained from Psi MC </a:t>
                </a:r>
                <a:endParaRPr lang="ru-RU" baseline="-250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ECA6619-63AB-0F4E-B018-DFDC2EC105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27" t="-3198" r="-362" b="-29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88193F-A083-DD4A-8B05-9AA5C9626F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" r="66523"/>
          <a:stretch/>
        </p:blipFill>
        <p:spPr>
          <a:xfrm>
            <a:off x="8458553" y="3869266"/>
            <a:ext cx="2074985" cy="2940555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C854A638-48A3-4E27-E8E3-AF2353AB8349}"/>
              </a:ext>
            </a:extLst>
          </p:cNvPr>
          <p:cNvSpPr/>
          <p:nvPr/>
        </p:nvSpPr>
        <p:spPr>
          <a:xfrm rot="17279576">
            <a:off x="9078423" y="5058616"/>
            <a:ext cx="939801" cy="31326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Helvetica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FC8D53C-7855-3155-A2F1-AB734CE44856}"/>
              </a:ext>
            </a:extLst>
          </p:cNvPr>
          <p:cNvSpPr/>
          <p:nvPr/>
        </p:nvSpPr>
        <p:spPr>
          <a:xfrm rot="20902854">
            <a:off x="8799575" y="4085025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633D04A7-4FD4-132A-5FBF-E4DD62DD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36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444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E49C24-526B-0C4E-83CF-D31EA6CC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Algorithm: hyperparameters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AA0C86-59CE-0341-BE11-C17EE7B26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We use </a:t>
            </a:r>
            <a:r>
              <a:rPr lang="en-US" sz="2400" b="1" dirty="0" err="1">
                <a:solidFill>
                  <a:srgbClr val="0096FF"/>
                </a:solidFill>
              </a:rPr>
              <a:t>XGBoost</a:t>
            </a:r>
            <a:r>
              <a:rPr lang="en-US" sz="2400" dirty="0"/>
              <a:t> with “</a:t>
            </a:r>
            <a:r>
              <a:rPr lang="en-US" sz="2400" i="1" dirty="0" err="1"/>
              <a:t>logloss</a:t>
            </a:r>
            <a:r>
              <a:rPr lang="en-US" sz="2400" dirty="0"/>
              <a:t>” loss function as a classification algorithm with parameters given below. Hyperparameters were chosen following general recommendations written on </a:t>
            </a:r>
            <a:r>
              <a:rPr lang="en-US" sz="2400" dirty="0">
                <a:hlinkClick r:id="rId2"/>
              </a:rPr>
              <a:t>the </a:t>
            </a:r>
            <a:r>
              <a:rPr lang="en-US" sz="2400" dirty="0" err="1">
                <a:hlinkClick r:id="rId2"/>
              </a:rPr>
              <a:t>XGBoost</a:t>
            </a:r>
            <a:r>
              <a:rPr lang="en-US" sz="2400" dirty="0">
                <a:hlinkClick r:id="rId2"/>
              </a:rPr>
              <a:t> website</a:t>
            </a:r>
            <a:r>
              <a:rPr 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Helvetica" pitchFamily="2" charset="0"/>
              </a:rPr>
              <a:t>N</a:t>
            </a:r>
            <a:r>
              <a:rPr lang="en-US" sz="2400" b="1" baseline="-25000" dirty="0" err="1">
                <a:latin typeface="Helvetica" pitchFamily="2" charset="0"/>
              </a:rPr>
              <a:t>train</a:t>
            </a:r>
            <a:r>
              <a:rPr lang="en-US" sz="2400" b="1" dirty="0">
                <a:latin typeface="Helvetica" pitchFamily="2" charset="0"/>
              </a:rPr>
              <a:t>/</a:t>
            </a:r>
            <a:r>
              <a:rPr lang="en-US" sz="2400" b="1" dirty="0" err="1">
                <a:latin typeface="Helvetica" pitchFamily="2" charset="0"/>
              </a:rPr>
              <a:t>N</a:t>
            </a:r>
            <a:r>
              <a:rPr lang="en-US" sz="2400" b="1" baseline="-25000" dirty="0" err="1">
                <a:latin typeface="Helvetica" pitchFamily="2" charset="0"/>
              </a:rPr>
              <a:t>test</a:t>
            </a:r>
            <a:r>
              <a:rPr lang="en-US" sz="2400" b="1" dirty="0">
                <a:latin typeface="Helvetica" pitchFamily="2" charset="0"/>
              </a:rPr>
              <a:t> = </a:t>
            </a:r>
            <a:r>
              <a:rPr lang="ru-RU" sz="2400" b="1" dirty="0">
                <a:latin typeface="Helvetica" pitchFamily="2" charset="0"/>
              </a:rPr>
              <a:t>4</a:t>
            </a:r>
            <a:r>
              <a:rPr lang="en-US" sz="2400" b="1" dirty="0">
                <a:latin typeface="Helvetica" pitchFamily="2" charset="0"/>
              </a:rPr>
              <a:t>/1</a:t>
            </a:r>
            <a:endParaRPr lang="en-US" sz="24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Helvetica" pitchFamily="2" charset="0"/>
              </a:rPr>
              <a:t>N</a:t>
            </a:r>
            <a:r>
              <a:rPr lang="en-US" sz="2400" baseline="-25000" dirty="0" err="1">
                <a:latin typeface="Helvetica" pitchFamily="2" charset="0"/>
              </a:rPr>
              <a:t>sig</a:t>
            </a:r>
            <a:r>
              <a:rPr lang="en-US" sz="2400" dirty="0">
                <a:latin typeface="Helvetica" pitchFamily="2" charset="0"/>
              </a:rPr>
              <a:t>= </a:t>
            </a:r>
            <a:r>
              <a:rPr lang="en-US" sz="2400" dirty="0" err="1">
                <a:latin typeface="Helvetica" pitchFamily="2" charset="0"/>
              </a:rPr>
              <a:t>N</a:t>
            </a:r>
            <a:r>
              <a:rPr lang="en-US" sz="2400" baseline="-25000" dirty="0" err="1">
                <a:latin typeface="Helvetica" pitchFamily="2" charset="0"/>
              </a:rPr>
              <a:t>bkg</a:t>
            </a:r>
            <a:r>
              <a:rPr lang="en-US" sz="2400" baseline="-25000" dirty="0">
                <a:latin typeface="Helvetica" pitchFamily="2" charset="0"/>
              </a:rPr>
              <a:t> </a:t>
            </a:r>
            <a:r>
              <a:rPr lang="en-US" sz="2400" dirty="0">
                <a:latin typeface="Helvetica" pitchFamily="2" charset="0"/>
              </a:rPr>
              <a:t>both in train and test samples</a:t>
            </a:r>
            <a:endParaRPr lang="ru-RU" sz="2400" baseline="-25000" dirty="0">
              <a:latin typeface="Helvetica" pitchFamily="2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98B94BB-5160-094B-9367-5C3D3B3B2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294" y="1902530"/>
            <a:ext cx="4267268" cy="46220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4AC619E-96FC-F946-996A-7597ADD8EEE4}"/>
              </a:ext>
            </a:extLst>
          </p:cNvPr>
          <p:cNvSpPr txBox="1"/>
          <p:nvPr/>
        </p:nvSpPr>
        <p:spPr>
          <a:xfrm>
            <a:off x="6483511" y="5900838"/>
            <a:ext cx="5152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latin typeface="Helvetica" pitchFamily="2" charset="0"/>
                <a:hlinkClick r:id="rId2"/>
              </a:rPr>
              <a:t>https</a:t>
            </a:r>
            <a:r>
              <a:rPr lang="ru-RU" dirty="0">
                <a:latin typeface="Helvetica" pitchFamily="2" charset="0"/>
                <a:hlinkClick r:id="rId2"/>
              </a:rPr>
              <a:t>://</a:t>
            </a:r>
            <a:r>
              <a:rPr lang="ru-RU" dirty="0" err="1">
                <a:latin typeface="Helvetica" pitchFamily="2" charset="0"/>
                <a:hlinkClick r:id="rId2"/>
              </a:rPr>
              <a:t>xgboost.readthedocs.io</a:t>
            </a:r>
            <a:r>
              <a:rPr lang="ru-RU" dirty="0">
                <a:latin typeface="Helvetica" pitchFamily="2" charset="0"/>
                <a:hlinkClick r:id="rId2"/>
              </a:rPr>
              <a:t>/</a:t>
            </a:r>
            <a:r>
              <a:rPr lang="ru-RU" dirty="0" err="1">
                <a:latin typeface="Helvetica" pitchFamily="2" charset="0"/>
                <a:hlinkClick r:id="rId2"/>
              </a:rPr>
              <a:t>en</a:t>
            </a:r>
            <a:r>
              <a:rPr lang="ru-RU" dirty="0">
                <a:latin typeface="Helvetica" pitchFamily="2" charset="0"/>
                <a:hlinkClick r:id="rId2"/>
              </a:rPr>
              <a:t>/</a:t>
            </a:r>
            <a:r>
              <a:rPr lang="ru-RU" dirty="0" err="1">
                <a:latin typeface="Helvetica" pitchFamily="2" charset="0"/>
                <a:hlinkClick r:id="rId2"/>
              </a:rPr>
              <a:t>stable</a:t>
            </a:r>
            <a:r>
              <a:rPr lang="ru-RU" dirty="0">
                <a:latin typeface="Helvetica" pitchFamily="2" charset="0"/>
                <a:hlinkClick r:id="rId2"/>
              </a:rPr>
              <a:t>/</a:t>
            </a:r>
            <a:r>
              <a:rPr lang="ru-RU" dirty="0" err="1">
                <a:latin typeface="Helvetica" pitchFamily="2" charset="0"/>
                <a:hlinkClick r:id="rId2"/>
              </a:rPr>
              <a:t>index.html</a:t>
            </a:r>
            <a:endParaRPr lang="ru-RU" dirty="0">
              <a:latin typeface="Helvetica" pitchFamily="2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895DD90-7347-0C8F-9E41-30C7EFD23210}"/>
              </a:ext>
            </a:extLst>
          </p:cNvPr>
          <p:cNvGraphicFramePr>
            <a:graphicFrameLocks noGrp="1"/>
          </p:cNvGraphicFramePr>
          <p:nvPr/>
        </p:nvGraphicFramePr>
        <p:xfrm>
          <a:off x="405058" y="3354705"/>
          <a:ext cx="4944362" cy="3169920"/>
        </p:xfrm>
        <a:graphic>
          <a:graphicData uri="http://schemas.openxmlformats.org/drawingml/2006/table">
            <a:tbl>
              <a:tblPr firstRow="1" bandRow="1"/>
              <a:tblGrid>
                <a:gridCol w="2504416">
                  <a:extLst>
                    <a:ext uri="{9D8B030D-6E8A-4147-A177-3AD203B41FA5}">
                      <a16:colId xmlns:a16="http://schemas.microsoft.com/office/drawing/2014/main" val="3619578818"/>
                    </a:ext>
                  </a:extLst>
                </a:gridCol>
                <a:gridCol w="2439946">
                  <a:extLst>
                    <a:ext uri="{9D8B030D-6E8A-4147-A177-3AD203B41FA5}">
                      <a16:colId xmlns:a16="http://schemas.microsoft.com/office/drawing/2014/main" val="4206410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Helvetica" pitchFamily="2" charset="0"/>
                        </a:rPr>
                        <a:t>Hyperparameter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Helvetica" pitchFamily="2" charset="0"/>
                        </a:rPr>
                        <a:t>Value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060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i="0" dirty="0" err="1">
                          <a:latin typeface="Helvetica" pitchFamily="2" charset="0"/>
                        </a:rPr>
                        <a:t>colsample_bytree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Helvetica" pitchFamily="2" charset="0"/>
                        </a:rPr>
                        <a:t>0.5 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99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 err="1">
                          <a:latin typeface="Helvetica" pitchFamily="2" charset="0"/>
                        </a:rPr>
                        <a:t>max_depth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Helvetica" pitchFamily="2" charset="0"/>
                        </a:rPr>
                        <a:t>3 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32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 err="1">
                          <a:latin typeface="Helvetica" pitchFamily="2" charset="0"/>
                        </a:rPr>
                        <a:t>min_child_weight</a:t>
                      </a:r>
                      <a:endParaRPr lang="e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Helvetica" pitchFamily="2" charset="0"/>
                        </a:rPr>
                        <a:t>15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673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2000" b="0" i="0" dirty="0" err="1">
                          <a:latin typeface="Helvetica" pitchFamily="2" charset="0"/>
                        </a:rPr>
                        <a:t>reg_lambda</a:t>
                      </a:r>
                      <a:endParaRPr lang="e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sz="2000" b="0" i="0" dirty="0">
                          <a:latin typeface="Helvetica" pitchFamily="2" charset="0"/>
                        </a:rPr>
                        <a:t>5.0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033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2000" b="0" i="0" dirty="0">
                          <a:latin typeface="Helvetica" pitchFamily="2" charset="0"/>
                        </a:rPr>
                        <a:t>subsample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sz="2000" b="0" i="0" dirty="0">
                          <a:latin typeface="Helvetica" pitchFamily="2" charset="0"/>
                        </a:rPr>
                        <a:t>0.5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606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2000" b="0" i="0" dirty="0" err="1">
                          <a:latin typeface="Helvetica" pitchFamily="2" charset="0"/>
                        </a:rPr>
                        <a:t>eval_metric</a:t>
                      </a:r>
                      <a:endParaRPr lang="e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sz="2000" b="0" i="0" dirty="0" err="1">
                          <a:latin typeface="Helvetica" pitchFamily="2" charset="0"/>
                        </a:rPr>
                        <a:t>logloss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637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2000" b="0" i="0" dirty="0">
                          <a:latin typeface="Helvetica" pitchFamily="2" charset="0"/>
                        </a:rPr>
                        <a:t>objective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sz="2000" b="0" i="0" dirty="0" err="1">
                          <a:latin typeface="Helvetica" pitchFamily="2" charset="0"/>
                        </a:rPr>
                        <a:t>binary:logistic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19713"/>
                  </a:ext>
                </a:extLst>
              </a:tr>
            </a:tbl>
          </a:graphicData>
        </a:graphic>
      </p:graphicFrame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D201FE6-5B4A-CC27-3469-03028681F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37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695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1937B-D026-A545-920E-D5CDCA7AE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strategy: </a:t>
            </a:r>
            <a:r>
              <a:rPr lang="en-US" dirty="0" err="1"/>
              <a:t>PiPi</a:t>
            </a:r>
            <a:r>
              <a:rPr lang="en-US" dirty="0"/>
              <a:t> scaling of Psi-data</a:t>
            </a:r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D7EBB6AE-F274-D3BE-3292-D3210C238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Helvetica" pitchFamily="2" charset="0"/>
              </a:rPr>
              <a:t>Baseline version of the classifier is trained on the X sample, so we scale </a:t>
            </a:r>
            <a:r>
              <a:rPr lang="en-US" sz="2400" dirty="0" err="1">
                <a:latin typeface="Helvetica" pitchFamily="2" charset="0"/>
              </a:rPr>
              <a:t>dipion</a:t>
            </a:r>
            <a:r>
              <a:rPr lang="en-US" sz="2400" dirty="0">
                <a:latin typeface="Helvetica" pitchFamily="2" charset="0"/>
              </a:rPr>
              <a:t> mass of the Psi Dataset to the range of </a:t>
            </a:r>
            <a:r>
              <a:rPr lang="en-US" sz="2400" dirty="0" err="1">
                <a:latin typeface="Helvetica" pitchFamily="2" charset="0"/>
              </a:rPr>
              <a:t>dipion</a:t>
            </a:r>
            <a:r>
              <a:rPr lang="en-US" sz="2400" dirty="0">
                <a:latin typeface="Helvetica" pitchFamily="2" charset="0"/>
              </a:rPr>
              <a:t> mass in X dataset to make predictions possible for Psi data samples.</a:t>
            </a:r>
            <a:endParaRPr lang="ru-RU" sz="2400" dirty="0">
              <a:latin typeface="Helvetica" pitchFamily="2" charset="0"/>
            </a:endParaRPr>
          </a:p>
          <a:p>
            <a:pPr marL="0" indent="0">
              <a:buNone/>
            </a:pPr>
            <a:endParaRPr lang="ru-RU" sz="24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B2799A4-82F7-4302-6A45-D91C0F257C03}"/>
              </a:ext>
            </a:extLst>
          </p:cNvPr>
          <p:cNvGrpSpPr/>
          <p:nvPr/>
        </p:nvGrpSpPr>
        <p:grpSpPr>
          <a:xfrm>
            <a:off x="2387928" y="1840752"/>
            <a:ext cx="7416144" cy="4944096"/>
            <a:chOff x="2117323" y="1890850"/>
            <a:chExt cx="7416144" cy="4944096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0A81DF7-0725-DF46-B701-47FD034F4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7323" y="1890850"/>
              <a:ext cx="7416144" cy="4944096"/>
            </a:xfrm>
            <a:prstGeom prst="rect">
              <a:avLst/>
            </a:prstGeom>
          </p:spPr>
        </p:pic>
        <p:sp>
          <p:nvSpPr>
            <p:cNvPr id="14" name="Стрелка вправо 13">
              <a:extLst>
                <a:ext uri="{FF2B5EF4-FFF2-40B4-BE49-F238E27FC236}">
                  <a16:creationId xmlns:a16="http://schemas.microsoft.com/office/drawing/2014/main" id="{4349935C-1F90-3543-837C-7C6456B92C8D}"/>
                </a:ext>
              </a:extLst>
            </p:cNvPr>
            <p:cNvSpPr/>
            <p:nvPr/>
          </p:nvSpPr>
          <p:spPr>
            <a:xfrm>
              <a:off x="5911919" y="3921218"/>
              <a:ext cx="584791" cy="3402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Helvetica" pitchFamily="2" charset="0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28F0718-12F3-DF69-1190-A33B240CF265}"/>
                </a:ext>
              </a:extLst>
            </p:cNvPr>
            <p:cNvSpPr/>
            <p:nvPr/>
          </p:nvSpPr>
          <p:spPr>
            <a:xfrm rot="20902854">
              <a:off x="4775321" y="2873347"/>
              <a:ext cx="149749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" sz="12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Helvetica Neue" panose="02000503000000020004" pitchFamily="2" charset="0"/>
                </a:rPr>
                <a:t>Private work </a:t>
              </a:r>
            </a:p>
            <a:p>
              <a:r>
                <a:rPr lang="en" sz="12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Helvetica Neue" panose="02000503000000020004" pitchFamily="2" charset="0"/>
                </a:rPr>
                <a:t>(CMS </a:t>
              </a:r>
              <a:r>
                <a:rPr lang="en-US" sz="12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Helvetica Neue" panose="02000503000000020004" pitchFamily="2" charset="0"/>
                </a:rPr>
                <a:t>simulation</a:t>
              </a:r>
              <a:r>
                <a:rPr lang="en" sz="12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Helvetica Neue" panose="02000503000000020004" pitchFamily="2" charset="0"/>
                </a:rPr>
                <a:t>)</a:t>
              </a:r>
            </a:p>
          </p:txBody>
        </p:sp>
      </p:grp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0F688BCC-B318-4B2F-4B7D-8481AC5B7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38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401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73DC2-B500-F4B3-69BC-0E6222C04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FD5FCEBE-9F92-BCB5-2EA4-6C9334E442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343818"/>
                <a:ext cx="10780776" cy="84159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In 2020, CMS showed a discrepancy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𝑋h</m:t>
                    </m:r>
                  </m:oMath>
                </a14:m>
                <a:r>
                  <a:rPr lang="en-US" sz="2400" dirty="0"/>
                  <a:t> productions. </a:t>
                </a:r>
                <a:br>
                  <a:rPr lang="en-US" sz="2400" dirty="0"/>
                </a:br>
                <a:r>
                  <a:rPr lang="en-US" sz="2400" dirty="0"/>
                  <a:t>The discrepancy was </a:t>
                </a:r>
                <a:r>
                  <a:rPr lang="en" sz="2400" dirty="0"/>
                  <a:t>explained in </a:t>
                </a:r>
                <a:r>
                  <a:rPr lang="en" sz="2400" dirty="0">
                    <a:hlinkClick r:id="rId2"/>
                  </a:rPr>
                  <a:t>diquark-diquark model</a:t>
                </a:r>
                <a:endParaRPr lang="en" sz="24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FD5FCEBE-9F92-BCB5-2EA4-6C9334E442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343818"/>
                <a:ext cx="10780776" cy="841598"/>
              </a:xfrm>
              <a:blipFill>
                <a:blip r:embed="rId3"/>
                <a:stretch>
                  <a:fillRect l="-941" t="-10294" b="-58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35AEEE1-FD5D-210E-E29D-FA6AE3748F9A}"/>
              </a:ext>
            </a:extLst>
          </p:cNvPr>
          <p:cNvGrpSpPr/>
          <p:nvPr/>
        </p:nvGrpSpPr>
        <p:grpSpPr>
          <a:xfrm>
            <a:off x="1702970" y="2185416"/>
            <a:ext cx="8205132" cy="3309778"/>
            <a:chOff x="4077066" y="3429000"/>
            <a:chExt cx="7898525" cy="3186099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859931D-6DA1-498E-7B72-BEBF3C944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7066" y="3429000"/>
              <a:ext cx="7898525" cy="318609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0A08E2-1B65-4F3B-EB8D-4342C45EA798}"/>
                </a:ext>
              </a:extLst>
            </p:cNvPr>
            <p:cNvSpPr txBox="1"/>
            <p:nvPr/>
          </p:nvSpPr>
          <p:spPr>
            <a:xfrm>
              <a:off x="6684264" y="6063895"/>
              <a:ext cx="21488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u="sng" dirty="0">
                  <a:solidFill>
                    <a:srgbClr val="93A4D3"/>
                  </a:solidFill>
                  <a:hlinkClick r:id="rId5"/>
                </a:rPr>
                <a:t>S. </a:t>
              </a:r>
              <a:r>
                <a:rPr lang="en-US" u="sng" dirty="0" err="1">
                  <a:solidFill>
                    <a:srgbClr val="93A4D3"/>
                  </a:solidFill>
                  <a:hlinkClick r:id="rId5"/>
                </a:rPr>
                <a:t>Polikarpov</a:t>
              </a:r>
              <a:r>
                <a:rPr lang="en-US" u="sng" dirty="0">
                  <a:solidFill>
                    <a:srgbClr val="93A4D3"/>
                  </a:solidFill>
                  <a:hlinkClick r:id="rId5"/>
                </a:rPr>
                <a:t>, 2020</a:t>
              </a:r>
              <a:endParaRPr lang="ru-RU" u="sng" dirty="0">
                <a:solidFill>
                  <a:srgbClr val="93A4D3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Объект 2">
                <a:extLst>
                  <a:ext uri="{FF2B5EF4-FFF2-40B4-BE49-F238E27FC236}">
                    <a16:creationId xmlns:a16="http://schemas.microsoft.com/office/drawing/2014/main" id="{9379B3DB-E407-6420-20BD-3650FD70D5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5495194"/>
                <a:ext cx="10780776" cy="134381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" sz="2400" dirty="0"/>
                  <a:t>Measurement of its production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" sz="2400" dirty="0"/>
                  <a:t> decays helps understanding the properties of </a:t>
                </a:r>
                <a14:m>
                  <m:oMath xmlns:m="http://schemas.openxmlformats.org/officeDocument/2006/math">
                    <m:r>
                      <a:rPr lang="en" sz="2400" i="1" dirty="0" smtClean="0">
                        <a:latin typeface="Cambria Math" panose="02040503050406030204" pitchFamily="18" charset="0"/>
                      </a:rPr>
                      <m:t>𝑋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" sz="24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" sz="2400" i="1" dirty="0" smtClean="0">
                                <a:latin typeface="Cambria Math" panose="02040503050406030204" pitchFamily="18" charset="0"/>
                              </a:rPr>
                              <m:t>3872</m:t>
                            </m:r>
                          </m:e>
                        </m:d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" sz="2400" dirty="0"/>
                  <a:t>, in particular dynamics of its formation in B hadron decays </a:t>
                </a:r>
                <a:endParaRPr lang="ru-RU" sz="2400" dirty="0"/>
              </a:p>
            </p:txBody>
          </p:sp>
        </mc:Choice>
        <mc:Fallback xmlns="">
          <p:sp>
            <p:nvSpPr>
              <p:cNvPr id="8" name="Объект 2">
                <a:extLst>
                  <a:ext uri="{FF2B5EF4-FFF2-40B4-BE49-F238E27FC236}">
                    <a16:creationId xmlns:a16="http://schemas.microsoft.com/office/drawing/2014/main" id="{9379B3DB-E407-6420-20BD-3650FD70D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95194"/>
                <a:ext cx="10780776" cy="1343818"/>
              </a:xfrm>
              <a:prstGeom prst="rect">
                <a:avLst/>
              </a:prstGeom>
              <a:blipFill>
                <a:blip r:embed="rId6"/>
                <a:stretch>
                  <a:fillRect l="-941" t="-65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A6336D2-B13A-F382-48E2-11EFD5877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3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539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B45A8-1920-BC52-BBCF-E744F1D61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Efficiencies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Объект 4">
                <a:extLst>
                  <a:ext uri="{FF2B5EF4-FFF2-40B4-BE49-F238E27FC236}">
                    <a16:creationId xmlns:a16="http://schemas.microsoft.com/office/drawing/2014/main" id="{CFD56E53-ECE4-E4A4-F61B-293E6C9E47C6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360324003"/>
                  </p:ext>
                </p:extLst>
              </p:nvPr>
            </p:nvGraphicFramePr>
            <p:xfrm>
              <a:off x="224444" y="2053691"/>
              <a:ext cx="10515598" cy="2041597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952656">
                      <a:extLst>
                        <a:ext uri="{9D8B030D-6E8A-4147-A177-3AD203B41FA5}">
                          <a16:colId xmlns:a16="http://schemas.microsoft.com/office/drawing/2014/main" val="340733654"/>
                        </a:ext>
                      </a:extLst>
                    </a:gridCol>
                    <a:gridCol w="2382009">
                      <a:extLst>
                        <a:ext uri="{9D8B030D-6E8A-4147-A177-3AD203B41FA5}">
                          <a16:colId xmlns:a16="http://schemas.microsoft.com/office/drawing/2014/main" val="2738706224"/>
                        </a:ext>
                      </a:extLst>
                    </a:gridCol>
                    <a:gridCol w="1755128">
                      <a:extLst>
                        <a:ext uri="{9D8B030D-6E8A-4147-A177-3AD203B41FA5}">
                          <a16:colId xmlns:a16="http://schemas.microsoft.com/office/drawing/2014/main" val="2582967879"/>
                        </a:ext>
                      </a:extLst>
                    </a:gridCol>
                    <a:gridCol w="1465234">
                      <a:extLst>
                        <a:ext uri="{9D8B030D-6E8A-4147-A177-3AD203B41FA5}">
                          <a16:colId xmlns:a16="http://schemas.microsoft.com/office/drawing/2014/main" val="2928102930"/>
                        </a:ext>
                      </a:extLst>
                    </a:gridCol>
                    <a:gridCol w="1960571">
                      <a:extLst>
                        <a:ext uri="{9D8B030D-6E8A-4147-A177-3AD203B41FA5}">
                          <a16:colId xmlns:a16="http://schemas.microsoft.com/office/drawing/2014/main" val="1972820560"/>
                        </a:ext>
                      </a:extLst>
                    </a:gridCol>
                  </a:tblGrid>
                  <a:tr h="558237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Decay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Year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𝑀𝐶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b="0" i="0" dirty="0"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  <m:t>𝑟𝑒𝑐𝑜</m:t>
                                    </m:r>
                                  </m:sub>
                                  <m:sup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b="0" i="0" dirty="0"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𝑟𝑒𝑐𝑜</m:t>
                                    </m:r>
                                  </m:sub>
                                </m:s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b="0" i="0" dirty="0"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5729114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oMath>
                            </m:oMathPara>
                          </a14:m>
                          <a:endParaRPr lang="en-US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2016-2018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b="0" i="0" dirty="0">
                              <a:latin typeface="Helvetica" pitchFamily="2" charset="0"/>
                            </a:rPr>
                            <a:t>17</a:t>
                          </a:r>
                          <a:r>
                            <a:rPr lang="en-US" dirty="0"/>
                            <a:t>,</a:t>
                          </a:r>
                          <a:r>
                            <a:rPr lang="ru-RU" dirty="0"/>
                            <a:t>613</a:t>
                          </a:r>
                          <a:r>
                            <a:rPr lang="en-US" dirty="0"/>
                            <a:t>,</a:t>
                          </a:r>
                          <a:r>
                            <a:rPr lang="ru-RU" dirty="0"/>
                            <a:t>638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21,977</a:t>
                          </a:r>
                          <a:endParaRPr lang="ru-RU" sz="1800" b="0" i="0" kern="12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1.248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293398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2022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b="0" i="0" dirty="0">
                              <a:latin typeface="Helvetica" pitchFamily="2" charset="0"/>
                            </a:rPr>
                            <a:t>10</a:t>
                          </a:r>
                          <a:r>
                            <a:rPr lang="en-US" dirty="0"/>
                            <a:t>,</a:t>
                          </a:r>
                          <a:r>
                            <a:rPr lang="ru-RU" dirty="0"/>
                            <a:t>298</a:t>
                          </a:r>
                          <a:r>
                            <a:rPr lang="en-US" dirty="0"/>
                            <a:t>,</a:t>
                          </a:r>
                          <a:r>
                            <a:rPr lang="ru-RU" dirty="0"/>
                            <a:t>969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37,250</a:t>
                          </a:r>
                          <a:endParaRPr lang="ru-RU" sz="1800" b="0" i="0" kern="12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3.617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83547041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3872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oMath>
                            </m:oMathPara>
                          </a14:m>
                          <a:endParaRPr lang="ru-RU" b="0" i="0" dirty="0"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2016-2018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18</a:t>
                          </a:r>
                          <a:r>
                            <a:rPr lang="en-US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,</a:t>
                          </a:r>
                          <a:r>
                            <a:rPr lang="ru-RU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589</a:t>
                          </a:r>
                          <a:r>
                            <a:rPr lang="en-US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,</a:t>
                          </a:r>
                          <a:r>
                            <a:rPr lang="ru-RU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866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29</a:t>
                          </a:r>
                          <a:r>
                            <a:rPr lang="en-US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,</a:t>
                          </a:r>
                          <a:r>
                            <a:rPr lang="ru-RU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99</a:t>
                          </a:r>
                          <a:r>
                            <a:rPr lang="en-US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7</a:t>
                          </a:r>
                          <a:endParaRPr lang="ru-RU" sz="1800" b="0" i="0" kern="12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1.61</a:t>
                          </a:r>
                          <a:r>
                            <a:rPr lang="en-US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4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019554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2022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10</a:t>
                          </a:r>
                          <a:r>
                            <a:rPr lang="en-US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,</a:t>
                          </a:r>
                          <a:r>
                            <a:rPr lang="ru-RU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439</a:t>
                          </a:r>
                          <a:r>
                            <a:rPr lang="en-US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,</a:t>
                          </a:r>
                          <a:r>
                            <a:rPr lang="ru-RU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752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51,394</a:t>
                          </a:r>
                          <a:endParaRPr lang="ru-RU" sz="1800" b="0" i="0" kern="12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4.925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38545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Объект 4">
                <a:extLst>
                  <a:ext uri="{FF2B5EF4-FFF2-40B4-BE49-F238E27FC236}">
                    <a16:creationId xmlns:a16="http://schemas.microsoft.com/office/drawing/2014/main" id="{CFD56E53-ECE4-E4A4-F61B-293E6C9E47C6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360324003"/>
                  </p:ext>
                </p:extLst>
              </p:nvPr>
            </p:nvGraphicFramePr>
            <p:xfrm>
              <a:off x="224444" y="2053691"/>
              <a:ext cx="10515598" cy="2041597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952656">
                      <a:extLst>
                        <a:ext uri="{9D8B030D-6E8A-4147-A177-3AD203B41FA5}">
                          <a16:colId xmlns:a16="http://schemas.microsoft.com/office/drawing/2014/main" val="340733654"/>
                        </a:ext>
                      </a:extLst>
                    </a:gridCol>
                    <a:gridCol w="2382009">
                      <a:extLst>
                        <a:ext uri="{9D8B030D-6E8A-4147-A177-3AD203B41FA5}">
                          <a16:colId xmlns:a16="http://schemas.microsoft.com/office/drawing/2014/main" val="2738706224"/>
                        </a:ext>
                      </a:extLst>
                    </a:gridCol>
                    <a:gridCol w="1755128">
                      <a:extLst>
                        <a:ext uri="{9D8B030D-6E8A-4147-A177-3AD203B41FA5}">
                          <a16:colId xmlns:a16="http://schemas.microsoft.com/office/drawing/2014/main" val="2582967879"/>
                        </a:ext>
                      </a:extLst>
                    </a:gridCol>
                    <a:gridCol w="1465234">
                      <a:extLst>
                        <a:ext uri="{9D8B030D-6E8A-4147-A177-3AD203B41FA5}">
                          <a16:colId xmlns:a16="http://schemas.microsoft.com/office/drawing/2014/main" val="2928102930"/>
                        </a:ext>
                      </a:extLst>
                    </a:gridCol>
                    <a:gridCol w="1960571">
                      <a:extLst>
                        <a:ext uri="{9D8B030D-6E8A-4147-A177-3AD203B41FA5}">
                          <a16:colId xmlns:a16="http://schemas.microsoft.com/office/drawing/2014/main" val="1972820560"/>
                        </a:ext>
                      </a:extLst>
                    </a:gridCol>
                  </a:tblGrid>
                  <a:tr h="558237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Decay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Year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305797" t="-4545" r="-196377" b="-28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486957" t="-4545" r="-135652" b="-28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435484" t="-4545" r="-645" b="-2863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5729114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429" t="-77966" r="-256223" b="-1135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2016-2018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b="0" i="0" dirty="0">
                              <a:latin typeface="Helvetica" pitchFamily="2" charset="0"/>
                            </a:rPr>
                            <a:t>17</a:t>
                          </a:r>
                          <a:r>
                            <a:rPr lang="en-US" dirty="0"/>
                            <a:t>,</a:t>
                          </a:r>
                          <a:r>
                            <a:rPr lang="ru-RU" dirty="0"/>
                            <a:t>613</a:t>
                          </a:r>
                          <a:r>
                            <a:rPr lang="en-US" dirty="0"/>
                            <a:t>,</a:t>
                          </a:r>
                          <a:r>
                            <a:rPr lang="ru-RU" dirty="0"/>
                            <a:t>638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21,977</a:t>
                          </a:r>
                          <a:endParaRPr lang="ru-RU" sz="1800" b="0" i="0" kern="12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1.248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293398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2022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b="0" i="0" dirty="0">
                              <a:latin typeface="Helvetica" pitchFamily="2" charset="0"/>
                            </a:rPr>
                            <a:t>10</a:t>
                          </a:r>
                          <a:r>
                            <a:rPr lang="en-US" dirty="0"/>
                            <a:t>,</a:t>
                          </a:r>
                          <a:r>
                            <a:rPr lang="ru-RU" dirty="0"/>
                            <a:t>298</a:t>
                          </a:r>
                          <a:r>
                            <a:rPr lang="en-US" dirty="0"/>
                            <a:t>,</a:t>
                          </a:r>
                          <a:r>
                            <a:rPr lang="ru-RU" dirty="0"/>
                            <a:t>969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37,250</a:t>
                          </a:r>
                          <a:endParaRPr lang="ru-RU" sz="1800" b="0" i="0" kern="12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3.617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83547041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429" t="-177966" r="-256223" b="-135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2016-2018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18</a:t>
                          </a:r>
                          <a:r>
                            <a:rPr lang="en-US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,</a:t>
                          </a:r>
                          <a:r>
                            <a:rPr lang="ru-RU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589</a:t>
                          </a:r>
                          <a:r>
                            <a:rPr lang="en-US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,</a:t>
                          </a:r>
                          <a:r>
                            <a:rPr lang="ru-RU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866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29</a:t>
                          </a:r>
                          <a:r>
                            <a:rPr lang="en-US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,</a:t>
                          </a:r>
                          <a:r>
                            <a:rPr lang="ru-RU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99</a:t>
                          </a:r>
                          <a:r>
                            <a:rPr lang="en-US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7</a:t>
                          </a:r>
                          <a:endParaRPr lang="ru-RU" sz="1800" b="0" i="0" kern="12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1.61</a:t>
                          </a:r>
                          <a:r>
                            <a:rPr lang="en-US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4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019554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Helvetica" pitchFamily="2" charset="0"/>
                            </a:rPr>
                            <a:t>2022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10</a:t>
                          </a:r>
                          <a:r>
                            <a:rPr lang="en-US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,</a:t>
                          </a:r>
                          <a:r>
                            <a:rPr lang="ru-RU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439</a:t>
                          </a:r>
                          <a:r>
                            <a:rPr lang="en-US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,</a:t>
                          </a:r>
                          <a:r>
                            <a:rPr lang="ru-RU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752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51,394</a:t>
                          </a:r>
                          <a:endParaRPr lang="ru-RU" sz="1800" b="0" i="0" kern="12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800" b="0" i="0" kern="12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+mn-ea"/>
                              <a:cs typeface="+mn-cs"/>
                            </a:rPr>
                            <a:t>4.925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385458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90EA29E-0B9E-2035-A3C4-946B8B9FE3FF}"/>
              </a:ext>
            </a:extLst>
          </p:cNvPr>
          <p:cNvSpPr txBox="1"/>
          <p:nvPr/>
        </p:nvSpPr>
        <p:spPr>
          <a:xfrm>
            <a:off x="828063" y="1500373"/>
            <a:ext cx="1102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So far, we have only taken into account efficiencies of reconstruction and selection. </a:t>
            </a:r>
            <a:endParaRPr lang="ru-RU" dirty="0">
              <a:latin typeface="Helvetica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F01AE02-6909-6103-7E2B-F70A3CB53421}"/>
              </a:ext>
            </a:extLst>
          </p:cNvPr>
          <p:cNvSpPr/>
          <p:nvPr/>
        </p:nvSpPr>
        <p:spPr>
          <a:xfrm rot="20902854">
            <a:off x="1751303" y="3575071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simulation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07D6285-5F67-5EF5-5BBB-E9BA68071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39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430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ADDF1A-A4F1-424F-90EA-43163633A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</a:t>
            </a:r>
            <a:r>
              <a:rPr lang="ru-RU" dirty="0"/>
              <a:t> </a:t>
            </a:r>
            <a:r>
              <a:rPr lang="en-US" dirty="0"/>
              <a:t>Psi dataset: Run III</a:t>
            </a:r>
            <a:endParaRPr lang="ru-RU" dirty="0"/>
          </a:p>
        </p:txBody>
      </p:sp>
      <p:sp>
        <p:nvSpPr>
          <p:cNvPr id="25" name="Объект 24">
            <a:extLst>
              <a:ext uri="{FF2B5EF4-FFF2-40B4-BE49-F238E27FC236}">
                <a16:creationId xmlns:a16="http://schemas.microsoft.com/office/drawing/2014/main" id="{1F8400F8-EAAC-3797-1678-11E263E87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7979074-B604-BAF0-9BDB-D01FC75D2185}"/>
              </a:ext>
            </a:extLst>
          </p:cNvPr>
          <p:cNvGrpSpPr/>
          <p:nvPr/>
        </p:nvGrpSpPr>
        <p:grpSpPr>
          <a:xfrm>
            <a:off x="802060" y="5645710"/>
            <a:ext cx="6565391" cy="1048667"/>
            <a:chOff x="749808" y="6080760"/>
            <a:chExt cx="6565391" cy="1048667"/>
          </a:xfrm>
        </p:grpSpPr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DEA90368-6652-9205-1EBF-539FACF20143}"/>
                </a:ext>
              </a:extLst>
            </p:cNvPr>
            <p:cNvCxnSpPr>
              <a:cxnSpLocks/>
            </p:cNvCxnSpPr>
            <p:nvPr/>
          </p:nvCxnSpPr>
          <p:spPr>
            <a:xfrm>
              <a:off x="758952" y="6089904"/>
              <a:ext cx="0" cy="363284"/>
            </a:xfrm>
            <a:prstGeom prst="line">
              <a:avLst/>
            </a:prstGeom>
            <a:ln w="38100">
              <a:solidFill>
                <a:srgbClr val="FF08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4CBC1E-564C-D494-119E-97839F0DA416}"/>
                </a:ext>
              </a:extLst>
            </p:cNvPr>
            <p:cNvSpPr txBox="1"/>
            <p:nvPr/>
          </p:nvSpPr>
          <p:spPr>
            <a:xfrm>
              <a:off x="758952" y="6089904"/>
              <a:ext cx="20482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- Non-resonant psi</a:t>
              </a:r>
              <a:endParaRPr lang="ru-RU" dirty="0">
                <a:latin typeface="Helvetica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32E90E7-1CF3-0A28-14D0-8D10EE9ED2DF}"/>
                </a:ext>
              </a:extLst>
            </p:cNvPr>
            <p:cNvSpPr txBox="1"/>
            <p:nvPr/>
          </p:nvSpPr>
          <p:spPr>
            <a:xfrm>
              <a:off x="758952" y="6492240"/>
              <a:ext cx="2048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- Resulting fit</a:t>
              </a:r>
              <a:endParaRPr lang="ru-RU" dirty="0">
                <a:latin typeface="Helvetica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A172AE-F201-256B-48A7-1A47D2B99724}"/>
                </a:ext>
              </a:extLst>
            </p:cNvPr>
            <p:cNvSpPr txBox="1"/>
            <p:nvPr/>
          </p:nvSpPr>
          <p:spPr>
            <a:xfrm>
              <a:off x="2980944" y="6080760"/>
              <a:ext cx="21579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- Signal components</a:t>
              </a:r>
              <a:endParaRPr lang="ru-RU" dirty="0">
                <a:latin typeface="Helvetica" pitchFamily="2" charset="0"/>
              </a:endParaRPr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A0510637-39B3-4C49-8C7E-81A45D85E45B}"/>
                </a:ext>
              </a:extLst>
            </p:cNvPr>
            <p:cNvCxnSpPr>
              <a:cxnSpLocks/>
            </p:cNvCxnSpPr>
            <p:nvPr/>
          </p:nvCxnSpPr>
          <p:spPr>
            <a:xfrm>
              <a:off x="749808" y="6483096"/>
              <a:ext cx="0" cy="363284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8DBEC0AE-C8E0-5F39-D64B-515EEFF8E5F5}"/>
                </a:ext>
              </a:extLst>
            </p:cNvPr>
            <p:cNvCxnSpPr>
              <a:cxnSpLocks/>
            </p:cNvCxnSpPr>
            <p:nvPr/>
          </p:nvCxnSpPr>
          <p:spPr>
            <a:xfrm>
              <a:off x="3008376" y="6108192"/>
              <a:ext cx="0" cy="363284"/>
            </a:xfrm>
            <a:prstGeom prst="line">
              <a:avLst/>
            </a:prstGeom>
            <a:ln w="38100">
              <a:solidFill>
                <a:srgbClr val="00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93AFE610-AEFD-5938-B73B-14BF552C4144}"/>
                </a:ext>
              </a:extLst>
            </p:cNvPr>
            <p:cNvCxnSpPr>
              <a:cxnSpLocks/>
            </p:cNvCxnSpPr>
            <p:nvPr/>
          </p:nvCxnSpPr>
          <p:spPr>
            <a:xfrm>
              <a:off x="3008376" y="6473952"/>
              <a:ext cx="0" cy="363284"/>
            </a:xfrm>
            <a:prstGeom prst="line">
              <a:avLst/>
            </a:prstGeom>
            <a:ln w="38100">
              <a:solidFill>
                <a:srgbClr val="87665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D4D64-D6CC-FA6A-DD4B-2E933E840C32}"/>
                </a:ext>
              </a:extLst>
            </p:cNvPr>
            <p:cNvSpPr txBox="1"/>
            <p:nvPr/>
          </p:nvSpPr>
          <p:spPr>
            <a:xfrm>
              <a:off x="3017520" y="6483096"/>
              <a:ext cx="20482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- Non-resonant LB</a:t>
              </a:r>
              <a:endParaRPr lang="ru-RU" dirty="0">
                <a:latin typeface="Helvetica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1B02B7-9987-DF09-8CBD-B781099B10AF}"/>
                </a:ext>
              </a:extLst>
            </p:cNvPr>
            <p:cNvSpPr txBox="1"/>
            <p:nvPr/>
          </p:nvSpPr>
          <p:spPr>
            <a:xfrm>
              <a:off x="5266944" y="6108192"/>
              <a:ext cx="2048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- Signal total</a:t>
              </a:r>
              <a:endParaRPr lang="ru-RU" dirty="0">
                <a:latin typeface="Helvetica" pitchFamily="2" charset="0"/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89A81BA0-9EAE-19A7-16A0-308704AC4881}"/>
                </a:ext>
              </a:extLst>
            </p:cNvPr>
            <p:cNvCxnSpPr>
              <a:cxnSpLocks/>
            </p:cNvCxnSpPr>
            <p:nvPr/>
          </p:nvCxnSpPr>
          <p:spPr>
            <a:xfrm>
              <a:off x="5285232" y="6117336"/>
              <a:ext cx="0" cy="363284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D90B42-438C-9DC1-4AA2-6956ED4649FB}"/>
                </a:ext>
              </a:extLst>
            </p:cNvPr>
            <p:cNvSpPr txBox="1"/>
            <p:nvPr/>
          </p:nvSpPr>
          <p:spPr>
            <a:xfrm>
              <a:off x="5266944" y="6483096"/>
              <a:ext cx="2048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- Background</a:t>
              </a:r>
              <a:endParaRPr lang="ru-RU" dirty="0">
                <a:latin typeface="Helvetica" pitchFamily="2" charset="0"/>
              </a:endParaRPr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02FBEB3C-7CA8-4F4B-6753-76CE420124C4}"/>
                </a:ext>
              </a:extLst>
            </p:cNvPr>
            <p:cNvCxnSpPr>
              <a:cxnSpLocks/>
            </p:cNvCxnSpPr>
            <p:nvPr/>
          </p:nvCxnSpPr>
          <p:spPr>
            <a:xfrm>
              <a:off x="5285232" y="6492240"/>
              <a:ext cx="0" cy="363284"/>
            </a:xfrm>
            <a:prstGeom prst="line">
              <a:avLst/>
            </a:prstGeom>
            <a:ln w="38100">
              <a:solidFill>
                <a:srgbClr val="4641D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57CD7EA-97E6-DAFC-6540-356E02B75952}"/>
              </a:ext>
            </a:extLst>
          </p:cNvPr>
          <p:cNvGrpSpPr/>
          <p:nvPr/>
        </p:nvGrpSpPr>
        <p:grpSpPr>
          <a:xfrm>
            <a:off x="227029" y="1108527"/>
            <a:ext cx="11737942" cy="4270718"/>
            <a:chOff x="913719" y="1355580"/>
            <a:chExt cx="10017900" cy="36449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DF52740-4E93-861C-272F-A8AE47B48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3719" y="1355580"/>
              <a:ext cx="5067300" cy="3644900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B03009A-14C0-9E7A-4F82-440CB95CC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4319" y="1355580"/>
              <a:ext cx="5067300" cy="3644900"/>
            </a:xfrm>
            <a:prstGeom prst="rect">
              <a:avLst/>
            </a:prstGeom>
          </p:spPr>
        </p:pic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32DB1A4-5CE9-3ADB-82DE-69C0EC356828}"/>
              </a:ext>
            </a:extLst>
          </p:cNvPr>
          <p:cNvSpPr/>
          <p:nvPr/>
        </p:nvSpPr>
        <p:spPr>
          <a:xfrm rot="20902854">
            <a:off x="1470306" y="2035661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simulation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A61C158-E8D4-2D56-0F06-67B6747B9BC1}"/>
              </a:ext>
            </a:extLst>
          </p:cNvPr>
          <p:cNvSpPr/>
          <p:nvPr/>
        </p:nvSpPr>
        <p:spPr>
          <a:xfrm rot="20902854">
            <a:off x="7357397" y="2025387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simulation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6" name="Номер слайда 25">
            <a:extLst>
              <a:ext uri="{FF2B5EF4-FFF2-40B4-BE49-F238E27FC236}">
                <a16:creationId xmlns:a16="http://schemas.microsoft.com/office/drawing/2014/main" id="{6289BE40-6A47-DC84-8DC3-C9C3B914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40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2325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ADDF1A-A4F1-424F-90EA-43163633A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</a:t>
            </a:r>
            <a:r>
              <a:rPr lang="ru-RU" dirty="0"/>
              <a:t> </a:t>
            </a:r>
            <a:r>
              <a:rPr lang="en-US" dirty="0"/>
              <a:t>Psi dataset: Run</a:t>
            </a:r>
            <a:r>
              <a:rPr lang="ru-RU" dirty="0"/>
              <a:t> </a:t>
            </a:r>
            <a:r>
              <a:rPr lang="en-US" dirty="0"/>
              <a:t>III</a:t>
            </a:r>
            <a:endParaRPr lang="ru-RU" dirty="0"/>
          </a:p>
        </p:txBody>
      </p:sp>
      <p:sp>
        <p:nvSpPr>
          <p:cNvPr id="20" name="Объект 19">
            <a:extLst>
              <a:ext uri="{FF2B5EF4-FFF2-40B4-BE49-F238E27FC236}">
                <a16:creationId xmlns:a16="http://schemas.microsoft.com/office/drawing/2014/main" id="{0E9EC719-67E3-B476-DA7C-7B1D2999A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4528EFFD-DA41-D6ED-6AD4-799634CF0253}"/>
              </a:ext>
            </a:extLst>
          </p:cNvPr>
          <p:cNvGrpSpPr/>
          <p:nvPr/>
        </p:nvGrpSpPr>
        <p:grpSpPr>
          <a:xfrm>
            <a:off x="680140" y="5932714"/>
            <a:ext cx="6565391" cy="1048667"/>
            <a:chOff x="749808" y="6080760"/>
            <a:chExt cx="6565391" cy="1048667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78F99516-519D-474D-947A-ECBBEC1F8005}"/>
                </a:ext>
              </a:extLst>
            </p:cNvPr>
            <p:cNvCxnSpPr>
              <a:cxnSpLocks/>
            </p:cNvCxnSpPr>
            <p:nvPr/>
          </p:nvCxnSpPr>
          <p:spPr>
            <a:xfrm>
              <a:off x="758952" y="6089904"/>
              <a:ext cx="0" cy="363284"/>
            </a:xfrm>
            <a:prstGeom prst="line">
              <a:avLst/>
            </a:prstGeom>
            <a:ln w="38100">
              <a:solidFill>
                <a:srgbClr val="FF08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CD471E-A348-514D-BD8C-47B3A4BC4A44}"/>
                </a:ext>
              </a:extLst>
            </p:cNvPr>
            <p:cNvSpPr txBox="1"/>
            <p:nvPr/>
          </p:nvSpPr>
          <p:spPr>
            <a:xfrm>
              <a:off x="758952" y="6089904"/>
              <a:ext cx="20482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- Non-resonant psi</a:t>
              </a:r>
              <a:endParaRPr lang="ru-RU" dirty="0">
                <a:latin typeface="Helvetica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07D2CC5-96AD-ED4F-86EF-E4FC01D6109F}"/>
                </a:ext>
              </a:extLst>
            </p:cNvPr>
            <p:cNvSpPr txBox="1"/>
            <p:nvPr/>
          </p:nvSpPr>
          <p:spPr>
            <a:xfrm>
              <a:off x="758952" y="6492240"/>
              <a:ext cx="2048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- Resulting fit</a:t>
              </a:r>
              <a:endParaRPr lang="ru-RU" dirty="0">
                <a:latin typeface="Helvetica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478288-AF56-434C-A1B5-6C88D6C83569}"/>
                </a:ext>
              </a:extLst>
            </p:cNvPr>
            <p:cNvSpPr txBox="1"/>
            <p:nvPr/>
          </p:nvSpPr>
          <p:spPr>
            <a:xfrm>
              <a:off x="2980944" y="6080760"/>
              <a:ext cx="21579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- Signal components</a:t>
              </a:r>
              <a:endParaRPr lang="ru-RU" dirty="0">
                <a:latin typeface="Helvetica" pitchFamily="2" charset="0"/>
              </a:endParaRPr>
            </a:p>
          </p:txBody>
        </p: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152C9A02-8E75-8A4D-87A6-12BFBE6B42F1}"/>
                </a:ext>
              </a:extLst>
            </p:cNvPr>
            <p:cNvCxnSpPr>
              <a:cxnSpLocks/>
            </p:cNvCxnSpPr>
            <p:nvPr/>
          </p:nvCxnSpPr>
          <p:spPr>
            <a:xfrm>
              <a:off x="749808" y="6483096"/>
              <a:ext cx="0" cy="363284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15D56389-C213-C840-A9D0-2807754DF51E}"/>
                </a:ext>
              </a:extLst>
            </p:cNvPr>
            <p:cNvCxnSpPr>
              <a:cxnSpLocks/>
            </p:cNvCxnSpPr>
            <p:nvPr/>
          </p:nvCxnSpPr>
          <p:spPr>
            <a:xfrm>
              <a:off x="3008376" y="6108192"/>
              <a:ext cx="0" cy="363284"/>
            </a:xfrm>
            <a:prstGeom prst="line">
              <a:avLst/>
            </a:prstGeom>
            <a:ln w="38100">
              <a:solidFill>
                <a:srgbClr val="00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AFDDCC17-61D0-874C-B8D5-5B6803172CCB}"/>
                </a:ext>
              </a:extLst>
            </p:cNvPr>
            <p:cNvCxnSpPr>
              <a:cxnSpLocks/>
            </p:cNvCxnSpPr>
            <p:nvPr/>
          </p:nvCxnSpPr>
          <p:spPr>
            <a:xfrm>
              <a:off x="3008376" y="6473952"/>
              <a:ext cx="0" cy="363284"/>
            </a:xfrm>
            <a:prstGeom prst="line">
              <a:avLst/>
            </a:prstGeom>
            <a:ln w="38100">
              <a:solidFill>
                <a:srgbClr val="87665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21CBC0-C53F-B147-B438-485DFC506B41}"/>
                </a:ext>
              </a:extLst>
            </p:cNvPr>
            <p:cNvSpPr txBox="1"/>
            <p:nvPr/>
          </p:nvSpPr>
          <p:spPr>
            <a:xfrm>
              <a:off x="3017520" y="6483096"/>
              <a:ext cx="20482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- Non-resonant LB</a:t>
              </a:r>
              <a:endParaRPr lang="ru-RU" dirty="0">
                <a:latin typeface="Helvetica" pitchFamily="2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8D73915-C90E-AF41-8EDF-A344303D1AFF}"/>
                </a:ext>
              </a:extLst>
            </p:cNvPr>
            <p:cNvSpPr txBox="1"/>
            <p:nvPr/>
          </p:nvSpPr>
          <p:spPr>
            <a:xfrm>
              <a:off x="5266944" y="6108192"/>
              <a:ext cx="2048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- Signal total</a:t>
              </a:r>
              <a:endParaRPr lang="ru-RU" dirty="0">
                <a:latin typeface="Helvetica" pitchFamily="2" charset="0"/>
              </a:endParaRPr>
            </a:p>
          </p:txBody>
        </p: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FE3E7189-255C-BA42-ACBC-F09CE1ED5A40}"/>
                </a:ext>
              </a:extLst>
            </p:cNvPr>
            <p:cNvCxnSpPr>
              <a:cxnSpLocks/>
            </p:cNvCxnSpPr>
            <p:nvPr/>
          </p:nvCxnSpPr>
          <p:spPr>
            <a:xfrm>
              <a:off x="5285232" y="6117336"/>
              <a:ext cx="0" cy="363284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8B74AB4-2567-954A-ABDB-70E4573A091E}"/>
                </a:ext>
              </a:extLst>
            </p:cNvPr>
            <p:cNvSpPr txBox="1"/>
            <p:nvPr/>
          </p:nvSpPr>
          <p:spPr>
            <a:xfrm>
              <a:off x="5266944" y="6483096"/>
              <a:ext cx="2048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- Background</a:t>
              </a:r>
              <a:endParaRPr lang="ru-RU" dirty="0">
                <a:latin typeface="Helvetica" pitchFamily="2" charset="0"/>
              </a:endParaRPr>
            </a:p>
          </p:txBody>
        </p: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52DC522A-3AE6-3041-A649-5DE9D8410A3C}"/>
                </a:ext>
              </a:extLst>
            </p:cNvPr>
            <p:cNvCxnSpPr>
              <a:cxnSpLocks/>
            </p:cNvCxnSpPr>
            <p:nvPr/>
          </p:nvCxnSpPr>
          <p:spPr>
            <a:xfrm>
              <a:off x="5285232" y="6492240"/>
              <a:ext cx="0" cy="363284"/>
            </a:xfrm>
            <a:prstGeom prst="line">
              <a:avLst/>
            </a:prstGeom>
            <a:ln w="38100">
              <a:solidFill>
                <a:srgbClr val="4641D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4BE087BF-7819-2C3B-4667-44AD0DA7F297}"/>
              </a:ext>
            </a:extLst>
          </p:cNvPr>
          <p:cNvGrpSpPr/>
          <p:nvPr/>
        </p:nvGrpSpPr>
        <p:grpSpPr>
          <a:xfrm>
            <a:off x="0" y="1145506"/>
            <a:ext cx="12046223" cy="2409027"/>
            <a:chOff x="0" y="1145506"/>
            <a:chExt cx="12046223" cy="2409027"/>
          </a:xfrm>
        </p:grpSpPr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E79CB3BB-C6DB-037F-3EA6-A0576FC250F1}"/>
                </a:ext>
              </a:extLst>
            </p:cNvPr>
            <p:cNvGrpSpPr/>
            <p:nvPr/>
          </p:nvGrpSpPr>
          <p:grpSpPr>
            <a:xfrm>
              <a:off x="0" y="1226589"/>
              <a:ext cx="12046223" cy="2327944"/>
              <a:chOff x="0" y="1098102"/>
              <a:chExt cx="12046223" cy="2327944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7E22B312-57D3-5CB8-FDB0-3D739D43E1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868927" y="1140623"/>
                <a:ext cx="3177296" cy="2285423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42B600F5-CDE9-E816-91C7-4D5D7EED9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95890" y="1126449"/>
                <a:ext cx="3177296" cy="2285423"/>
              </a:xfrm>
              <a:prstGeom prst="rect">
                <a:avLst/>
              </a:prstGeom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C276E487-E767-84FF-FBE0-AA6777BDCA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47945" y="1112276"/>
                <a:ext cx="3177296" cy="2285423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9EDE12BA-AD4E-9527-CBF8-8F420442EE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1098102"/>
                <a:ext cx="3177296" cy="2285423"/>
              </a:xfrm>
              <a:prstGeom prst="rect">
                <a:avLst/>
              </a:prstGeom>
            </p:spPr>
          </p:pic>
        </p:grp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A0CB93DA-1972-18C2-A830-7F63FB631A62}"/>
                </a:ext>
              </a:extLst>
            </p:cNvPr>
            <p:cNvGrpSpPr/>
            <p:nvPr/>
          </p:nvGrpSpPr>
          <p:grpSpPr>
            <a:xfrm>
              <a:off x="688769" y="1145506"/>
              <a:ext cx="11077477" cy="276592"/>
              <a:chOff x="680140" y="1158239"/>
              <a:chExt cx="11077477" cy="2765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D41CC453-7B40-88FB-1AF7-11AB1D6E6481}"/>
                      </a:ext>
                    </a:extLst>
                  </p:cNvPr>
                  <p:cNvSpPr txBox="1"/>
                  <p:nvPr/>
                </p:nvSpPr>
                <p:spPr>
                  <a:xfrm>
                    <a:off x="680140" y="1158936"/>
                    <a:ext cx="2017110" cy="2616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10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.550&lt;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d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&lt;5.600</m:t>
                          </m:r>
                        </m:oMath>
                      </m:oMathPara>
                    </a14:m>
                    <a:endParaRPr lang="ru-RU" sz="1100" dirty="0">
                      <a:latin typeface="Helvetic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D41CC453-7B40-88FB-1AF7-11AB1D6E648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40" y="1158936"/>
                    <a:ext cx="2017110" cy="26161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7F91B393-70E7-C4C5-EFC1-1034AD9E4F74}"/>
                      </a:ext>
                    </a:extLst>
                  </p:cNvPr>
                  <p:cNvSpPr txBox="1"/>
                  <p:nvPr/>
                </p:nvSpPr>
                <p:spPr>
                  <a:xfrm>
                    <a:off x="3700262" y="1173221"/>
                    <a:ext cx="2017110" cy="2616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10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.600&lt;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d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&lt;5.620</m:t>
                          </m:r>
                        </m:oMath>
                      </m:oMathPara>
                    </a14:m>
                    <a:endParaRPr lang="ru-RU" sz="1100" dirty="0">
                      <a:latin typeface="Helvetic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7F91B393-70E7-C4C5-EFC1-1034AD9E4F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00262" y="1173221"/>
                    <a:ext cx="2017110" cy="26161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4762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C6045B35-FFCB-E9BB-D3AC-8B425B3E314C}"/>
                      </a:ext>
                    </a:extLst>
                  </p:cNvPr>
                  <p:cNvSpPr txBox="1"/>
                  <p:nvPr/>
                </p:nvSpPr>
                <p:spPr>
                  <a:xfrm>
                    <a:off x="6720384" y="1158239"/>
                    <a:ext cx="2017110" cy="2616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10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.620&lt;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d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&lt;5.645</m:t>
                          </m:r>
                        </m:oMath>
                      </m:oMathPara>
                    </a14:m>
                    <a:endParaRPr lang="ru-RU" sz="1100" dirty="0">
                      <a:latin typeface="Helvetic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C6045B35-FFCB-E9BB-D3AC-8B425B3E31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20384" y="1158239"/>
                    <a:ext cx="2017110" cy="26161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3F730739-4D4C-6574-3C98-21BC5F0D2F0B}"/>
                      </a:ext>
                    </a:extLst>
                  </p:cNvPr>
                  <p:cNvSpPr txBox="1"/>
                  <p:nvPr/>
                </p:nvSpPr>
                <p:spPr>
                  <a:xfrm>
                    <a:off x="9740507" y="1160369"/>
                    <a:ext cx="2017110" cy="2616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10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.645&lt;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d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&lt;5.700</m:t>
                          </m:r>
                        </m:oMath>
                      </m:oMathPara>
                    </a14:m>
                    <a:endParaRPr lang="ru-RU" sz="1100" dirty="0">
                      <a:latin typeface="Helvetic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3F730739-4D4C-6574-3C98-21BC5F0D2F0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40507" y="1160369"/>
                    <a:ext cx="2017110" cy="26161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4762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7EF359E9-E5E3-3302-8B94-AFEE0A98B871}"/>
              </a:ext>
            </a:extLst>
          </p:cNvPr>
          <p:cNvGrpSpPr/>
          <p:nvPr/>
        </p:nvGrpSpPr>
        <p:grpSpPr>
          <a:xfrm>
            <a:off x="41333" y="3560581"/>
            <a:ext cx="12004890" cy="2418901"/>
            <a:chOff x="41333" y="3560581"/>
            <a:chExt cx="12004890" cy="2418901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382448E5-AEA9-456A-085C-03F5C33709F3}"/>
                </a:ext>
              </a:extLst>
            </p:cNvPr>
            <p:cNvGrpSpPr/>
            <p:nvPr/>
          </p:nvGrpSpPr>
          <p:grpSpPr>
            <a:xfrm>
              <a:off x="41333" y="3654654"/>
              <a:ext cx="12004890" cy="2324828"/>
              <a:chOff x="41332" y="3406710"/>
              <a:chExt cx="12004890" cy="2324828"/>
            </a:xfrm>
          </p:grpSpPr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B44F03C9-85AE-B9ED-F322-F278429E2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68926" y="3446115"/>
                <a:ext cx="3177296" cy="2285423"/>
              </a:xfrm>
              <a:prstGeom prst="rect">
                <a:avLst/>
              </a:prstGeom>
            </p:spPr>
          </p:pic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21537F53-7340-A64B-732D-31F32ADCCD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95890" y="3416931"/>
                <a:ext cx="3177296" cy="2285423"/>
              </a:xfrm>
              <a:prstGeom prst="rect">
                <a:avLst/>
              </a:prstGeom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63644322-7619-9A8C-07E7-D721127D9C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57740" y="3422084"/>
                <a:ext cx="3177296" cy="2285423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17F53D30-C0F5-B26F-D86E-41140930A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332" y="3406710"/>
                <a:ext cx="3177296" cy="2285423"/>
              </a:xfrm>
              <a:prstGeom prst="rect">
                <a:avLst/>
              </a:prstGeom>
            </p:spPr>
          </p:pic>
        </p:grp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4D4A1F27-FA7E-28EC-22D3-EFE3821D6E96}"/>
                </a:ext>
              </a:extLst>
            </p:cNvPr>
            <p:cNvGrpSpPr/>
            <p:nvPr/>
          </p:nvGrpSpPr>
          <p:grpSpPr>
            <a:xfrm>
              <a:off x="689284" y="3560581"/>
              <a:ext cx="10964296" cy="261610"/>
              <a:chOff x="689284" y="3452321"/>
              <a:chExt cx="10964296" cy="2616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A2C1CB5B-529C-58A6-1661-B76C5B9B1CCB}"/>
                      </a:ext>
                    </a:extLst>
                  </p:cNvPr>
                  <p:cNvSpPr txBox="1"/>
                  <p:nvPr/>
                </p:nvSpPr>
                <p:spPr>
                  <a:xfrm>
                    <a:off x="689284" y="3452321"/>
                    <a:ext cx="1822431" cy="2616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3.660&lt;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</m:e>
                          </m:d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&lt;3.680</m:t>
                          </m:r>
                        </m:oMath>
                      </m:oMathPara>
                    </a14:m>
                    <a:endParaRPr lang="ru-RU" sz="1100" dirty="0">
                      <a:latin typeface="Helvetic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A2C1CB5B-529C-58A6-1661-B76C5B9B1CC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9284" y="3452321"/>
                    <a:ext cx="1822431" cy="26161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4762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7EABB069-78CB-CD8A-8625-A848EB242FB5}"/>
                      </a:ext>
                    </a:extLst>
                  </p:cNvPr>
                  <p:cNvSpPr txBox="1"/>
                  <p:nvPr/>
                </p:nvSpPr>
                <p:spPr>
                  <a:xfrm>
                    <a:off x="6720384" y="3452321"/>
                    <a:ext cx="1809036" cy="2616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3.686&lt;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</m:e>
                          </m:d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&lt;3.695</m:t>
                          </m:r>
                        </m:oMath>
                      </m:oMathPara>
                    </a14:m>
                    <a:endParaRPr lang="ru-RU" sz="1100" dirty="0">
                      <a:latin typeface="Helvetic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7EABB069-78CB-CD8A-8625-A848EB242FB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20384" y="3452321"/>
                    <a:ext cx="1809036" cy="261610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4762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FF03A4F4-40DB-3CCD-7FCB-D2734E245696}"/>
                      </a:ext>
                    </a:extLst>
                  </p:cNvPr>
                  <p:cNvSpPr txBox="1"/>
                  <p:nvPr/>
                </p:nvSpPr>
                <p:spPr>
                  <a:xfrm>
                    <a:off x="3801441" y="3452321"/>
                    <a:ext cx="1814751" cy="2616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3.680&lt;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</m:e>
                          </m:d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&lt;3.686</m:t>
                          </m:r>
                        </m:oMath>
                      </m:oMathPara>
                    </a14:m>
                    <a:endParaRPr lang="ru-RU" sz="1100" dirty="0">
                      <a:latin typeface="Helvetic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FF03A4F4-40DB-3CCD-7FCB-D2734E24569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01441" y="3452321"/>
                    <a:ext cx="1814751" cy="261610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4762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FF929A14-5E78-A40C-3AE6-A2A5681FC794}"/>
                      </a:ext>
                    </a:extLst>
                  </p:cNvPr>
                  <p:cNvSpPr txBox="1"/>
                  <p:nvPr/>
                </p:nvSpPr>
                <p:spPr>
                  <a:xfrm>
                    <a:off x="9844544" y="3452321"/>
                    <a:ext cx="1809036" cy="2616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3.695&lt;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</m:e>
                          </m:d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&lt;3.720</m:t>
                          </m:r>
                        </m:oMath>
                      </m:oMathPara>
                    </a14:m>
                    <a:endParaRPr lang="ru-RU" sz="1100" dirty="0">
                      <a:latin typeface="Helvetic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FF929A14-5E78-A40C-3AE6-A2A5681FC7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44544" y="3452321"/>
                    <a:ext cx="1809036" cy="261610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4762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CE54320-6F96-9411-27CC-8679089092A8}"/>
              </a:ext>
            </a:extLst>
          </p:cNvPr>
          <p:cNvSpPr/>
          <p:nvPr/>
        </p:nvSpPr>
        <p:spPr>
          <a:xfrm rot="20902854">
            <a:off x="2050463" y="1568058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9060E3-968D-0613-66AD-4D0DAB009FFE}"/>
              </a:ext>
            </a:extLst>
          </p:cNvPr>
          <p:cNvSpPr/>
          <p:nvPr/>
        </p:nvSpPr>
        <p:spPr>
          <a:xfrm rot="20902854">
            <a:off x="3519667" y="1629703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ABF93CF-05CB-5C7F-3BA0-22F899F1CF71}"/>
              </a:ext>
            </a:extLst>
          </p:cNvPr>
          <p:cNvSpPr/>
          <p:nvPr/>
        </p:nvSpPr>
        <p:spPr>
          <a:xfrm rot="20902854">
            <a:off x="6581365" y="1650251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3F0EEC5-7234-96AC-E7C7-A3396785F91F}"/>
              </a:ext>
            </a:extLst>
          </p:cNvPr>
          <p:cNvSpPr/>
          <p:nvPr/>
        </p:nvSpPr>
        <p:spPr>
          <a:xfrm rot="20902854">
            <a:off x="9417033" y="1670799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4E0F287-A1F6-4F3D-2F87-34050C2F8BF8}"/>
              </a:ext>
            </a:extLst>
          </p:cNvPr>
          <p:cNvSpPr/>
          <p:nvPr/>
        </p:nvSpPr>
        <p:spPr>
          <a:xfrm rot="20902854">
            <a:off x="9509500" y="3982483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2F625F5-AC36-CCAF-01B3-7952713840C2}"/>
              </a:ext>
            </a:extLst>
          </p:cNvPr>
          <p:cNvSpPr/>
          <p:nvPr/>
        </p:nvSpPr>
        <p:spPr>
          <a:xfrm rot="20902854">
            <a:off x="6396430" y="3972209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6258386-FB94-08B7-2253-F100482EE0D0}"/>
              </a:ext>
            </a:extLst>
          </p:cNvPr>
          <p:cNvSpPr/>
          <p:nvPr/>
        </p:nvSpPr>
        <p:spPr>
          <a:xfrm rot="20902854">
            <a:off x="3612133" y="4116047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C39C07DF-8D98-6C48-0CE3-8692E1E8E521}"/>
              </a:ext>
            </a:extLst>
          </p:cNvPr>
          <p:cNvSpPr/>
          <p:nvPr/>
        </p:nvSpPr>
        <p:spPr>
          <a:xfrm rot="20902854">
            <a:off x="673724" y="4126321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4" name="Номер слайда 23">
            <a:extLst>
              <a:ext uri="{FF2B5EF4-FFF2-40B4-BE49-F238E27FC236}">
                <a16:creationId xmlns:a16="http://schemas.microsoft.com/office/drawing/2014/main" id="{4BC43E0C-126B-2E11-C550-D18885A4A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41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809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F6ADDF1A-A4F1-424F-90EA-43163633AC7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" dirty="0">
                    <a:effectLst/>
                    <a:latin typeface="Helvetica Neue" panose="02000503000000020004" pitchFamily="2" charset="0"/>
                  </a:rPr>
                  <a:t>2D fit of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4400" dirty="0"/>
                  <a:t> </a:t>
                </a:r>
                <a:r>
                  <a:rPr lang="en" dirty="0">
                    <a:effectLst/>
                    <a:latin typeface="Helvetica Neue" panose="02000503000000020004" pitchFamily="2" charset="0"/>
                  </a:rPr>
                  <a:t>signal in data</a:t>
                </a:r>
                <a:endParaRPr lang="ru-RU" dirty="0"/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F6ADDF1A-A4F1-424F-90EA-43163633AC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Объект 16">
            <a:extLst>
              <a:ext uri="{FF2B5EF4-FFF2-40B4-BE49-F238E27FC236}">
                <a16:creationId xmlns:a16="http://schemas.microsoft.com/office/drawing/2014/main" id="{67CFD6A1-6D21-AA8F-476C-6AF2C29AE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4528EFFD-DA41-D6ED-6AD4-799634CF0253}"/>
              </a:ext>
            </a:extLst>
          </p:cNvPr>
          <p:cNvGrpSpPr/>
          <p:nvPr/>
        </p:nvGrpSpPr>
        <p:grpSpPr>
          <a:xfrm>
            <a:off x="680140" y="5932714"/>
            <a:ext cx="6565391" cy="1048667"/>
            <a:chOff x="749808" y="6080760"/>
            <a:chExt cx="6565391" cy="1048667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78F99516-519D-474D-947A-ECBBEC1F8005}"/>
                </a:ext>
              </a:extLst>
            </p:cNvPr>
            <p:cNvCxnSpPr>
              <a:cxnSpLocks/>
            </p:cNvCxnSpPr>
            <p:nvPr/>
          </p:nvCxnSpPr>
          <p:spPr>
            <a:xfrm>
              <a:off x="758952" y="6089904"/>
              <a:ext cx="0" cy="363284"/>
            </a:xfrm>
            <a:prstGeom prst="line">
              <a:avLst/>
            </a:prstGeom>
            <a:ln w="38100">
              <a:solidFill>
                <a:srgbClr val="FF08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CD471E-A348-514D-BD8C-47B3A4BC4A44}"/>
                </a:ext>
              </a:extLst>
            </p:cNvPr>
            <p:cNvSpPr txBox="1"/>
            <p:nvPr/>
          </p:nvSpPr>
          <p:spPr>
            <a:xfrm>
              <a:off x="758952" y="6089904"/>
              <a:ext cx="20482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- Non-resonant psi</a:t>
              </a:r>
              <a:endParaRPr lang="ru-RU" dirty="0">
                <a:latin typeface="Helvetica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07D2CC5-96AD-ED4F-86EF-E4FC01D6109F}"/>
                </a:ext>
              </a:extLst>
            </p:cNvPr>
            <p:cNvSpPr txBox="1"/>
            <p:nvPr/>
          </p:nvSpPr>
          <p:spPr>
            <a:xfrm>
              <a:off x="758952" y="6492240"/>
              <a:ext cx="2048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- Resulting fit</a:t>
              </a:r>
              <a:endParaRPr lang="ru-RU" dirty="0">
                <a:latin typeface="Helvetica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478288-AF56-434C-A1B5-6C88D6C83569}"/>
                </a:ext>
              </a:extLst>
            </p:cNvPr>
            <p:cNvSpPr txBox="1"/>
            <p:nvPr/>
          </p:nvSpPr>
          <p:spPr>
            <a:xfrm>
              <a:off x="2980944" y="6080760"/>
              <a:ext cx="21579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- Signal components</a:t>
              </a:r>
              <a:endParaRPr lang="ru-RU" dirty="0">
                <a:latin typeface="Helvetica" pitchFamily="2" charset="0"/>
              </a:endParaRPr>
            </a:p>
          </p:txBody>
        </p: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152C9A02-8E75-8A4D-87A6-12BFBE6B42F1}"/>
                </a:ext>
              </a:extLst>
            </p:cNvPr>
            <p:cNvCxnSpPr>
              <a:cxnSpLocks/>
            </p:cNvCxnSpPr>
            <p:nvPr/>
          </p:nvCxnSpPr>
          <p:spPr>
            <a:xfrm>
              <a:off x="749808" y="6483096"/>
              <a:ext cx="0" cy="363284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15D56389-C213-C840-A9D0-2807754DF51E}"/>
                </a:ext>
              </a:extLst>
            </p:cNvPr>
            <p:cNvCxnSpPr>
              <a:cxnSpLocks/>
            </p:cNvCxnSpPr>
            <p:nvPr/>
          </p:nvCxnSpPr>
          <p:spPr>
            <a:xfrm>
              <a:off x="3008376" y="6108192"/>
              <a:ext cx="0" cy="363284"/>
            </a:xfrm>
            <a:prstGeom prst="line">
              <a:avLst/>
            </a:prstGeom>
            <a:ln w="38100">
              <a:solidFill>
                <a:srgbClr val="00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AFDDCC17-61D0-874C-B8D5-5B6803172CCB}"/>
                </a:ext>
              </a:extLst>
            </p:cNvPr>
            <p:cNvCxnSpPr>
              <a:cxnSpLocks/>
            </p:cNvCxnSpPr>
            <p:nvPr/>
          </p:nvCxnSpPr>
          <p:spPr>
            <a:xfrm>
              <a:off x="3008376" y="6473952"/>
              <a:ext cx="0" cy="363284"/>
            </a:xfrm>
            <a:prstGeom prst="line">
              <a:avLst/>
            </a:prstGeom>
            <a:ln w="38100">
              <a:solidFill>
                <a:srgbClr val="87665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21CBC0-C53F-B147-B438-485DFC506B41}"/>
                </a:ext>
              </a:extLst>
            </p:cNvPr>
            <p:cNvSpPr txBox="1"/>
            <p:nvPr/>
          </p:nvSpPr>
          <p:spPr>
            <a:xfrm>
              <a:off x="3017520" y="6483096"/>
              <a:ext cx="20482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- Non-resonant LB</a:t>
              </a:r>
              <a:endParaRPr lang="ru-RU" dirty="0">
                <a:latin typeface="Helvetica" pitchFamily="2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8D73915-C90E-AF41-8EDF-A344303D1AFF}"/>
                </a:ext>
              </a:extLst>
            </p:cNvPr>
            <p:cNvSpPr txBox="1"/>
            <p:nvPr/>
          </p:nvSpPr>
          <p:spPr>
            <a:xfrm>
              <a:off x="5266944" y="6108192"/>
              <a:ext cx="2048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- Signal total</a:t>
              </a:r>
              <a:endParaRPr lang="ru-RU" dirty="0">
                <a:latin typeface="Helvetica" pitchFamily="2" charset="0"/>
              </a:endParaRPr>
            </a:p>
          </p:txBody>
        </p: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FE3E7189-255C-BA42-ACBC-F09CE1ED5A40}"/>
                </a:ext>
              </a:extLst>
            </p:cNvPr>
            <p:cNvCxnSpPr>
              <a:cxnSpLocks/>
            </p:cNvCxnSpPr>
            <p:nvPr/>
          </p:nvCxnSpPr>
          <p:spPr>
            <a:xfrm>
              <a:off x="5285232" y="6117336"/>
              <a:ext cx="0" cy="363284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8B74AB4-2567-954A-ABDB-70E4573A091E}"/>
                </a:ext>
              </a:extLst>
            </p:cNvPr>
            <p:cNvSpPr txBox="1"/>
            <p:nvPr/>
          </p:nvSpPr>
          <p:spPr>
            <a:xfrm>
              <a:off x="5266944" y="6483096"/>
              <a:ext cx="2048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- Background</a:t>
              </a:r>
              <a:endParaRPr lang="ru-RU" dirty="0">
                <a:latin typeface="Helvetica" pitchFamily="2" charset="0"/>
              </a:endParaRPr>
            </a:p>
          </p:txBody>
        </p: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52DC522A-3AE6-3041-A649-5DE9D8410A3C}"/>
                </a:ext>
              </a:extLst>
            </p:cNvPr>
            <p:cNvCxnSpPr>
              <a:cxnSpLocks/>
            </p:cNvCxnSpPr>
            <p:nvPr/>
          </p:nvCxnSpPr>
          <p:spPr>
            <a:xfrm>
              <a:off x="5285232" y="6492240"/>
              <a:ext cx="0" cy="363284"/>
            </a:xfrm>
            <a:prstGeom prst="line">
              <a:avLst/>
            </a:prstGeom>
            <a:ln w="38100">
              <a:solidFill>
                <a:srgbClr val="4641D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042D071-D41E-D992-2387-8CEF303E9010}"/>
              </a:ext>
            </a:extLst>
          </p:cNvPr>
          <p:cNvGrpSpPr/>
          <p:nvPr/>
        </p:nvGrpSpPr>
        <p:grpSpPr>
          <a:xfrm>
            <a:off x="8629" y="1240333"/>
            <a:ext cx="12061241" cy="2239744"/>
            <a:chOff x="0" y="1253066"/>
            <a:chExt cx="12061241" cy="2239744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30FE02E-3693-2E53-AD00-AAA3DC70C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53066"/>
              <a:ext cx="3079613" cy="221516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551E4DF-567F-6FA0-429D-4130863FA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3876" y="1258840"/>
              <a:ext cx="3079613" cy="221516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E59AAD2-18AA-03E4-61CC-DCCB3DA3F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87751" y="1263666"/>
              <a:ext cx="3079613" cy="221516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F11C8B3-7832-0296-E6A6-0DCFA2790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81628" y="1277650"/>
              <a:ext cx="3079613" cy="221516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46466754-24BD-9861-4FB7-5EFC385E3F85}"/>
              </a:ext>
            </a:extLst>
          </p:cNvPr>
          <p:cNvGrpSpPr/>
          <p:nvPr/>
        </p:nvGrpSpPr>
        <p:grpSpPr>
          <a:xfrm>
            <a:off x="688769" y="1145506"/>
            <a:ext cx="11077477" cy="276592"/>
            <a:chOff x="680140" y="1158239"/>
            <a:chExt cx="11077477" cy="2765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035B81D-F567-1F05-89C3-D2FC0A1AB228}"/>
                    </a:ext>
                  </a:extLst>
                </p:cNvPr>
                <p:cNvSpPr txBox="1"/>
                <p:nvPr/>
              </p:nvSpPr>
              <p:spPr>
                <a:xfrm>
                  <a:off x="680140" y="1158936"/>
                  <a:ext cx="2017110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.550&lt;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d>
                          <m:d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𝜓𝜋𝜋</m:t>
                            </m:r>
                            <m:r>
                              <m:rPr>
                                <m:sty m:val="p"/>
                              </m:rPr>
                              <a:rPr lang="en-US" sz="11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d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&lt;5.600</m:t>
                        </m:r>
                      </m:oMath>
                    </m:oMathPara>
                  </a14:m>
                  <a:endParaRPr lang="ru-RU" sz="1100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035B81D-F567-1F05-89C3-D2FC0A1AB2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40" y="1158936"/>
                  <a:ext cx="2017110" cy="2616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9464049-1D25-AF77-1BDA-4FBA9DB8B26C}"/>
                    </a:ext>
                  </a:extLst>
                </p:cNvPr>
                <p:cNvSpPr txBox="1"/>
                <p:nvPr/>
              </p:nvSpPr>
              <p:spPr>
                <a:xfrm>
                  <a:off x="3700262" y="1173221"/>
                  <a:ext cx="2017110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.600&lt;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d>
                          <m:d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𝜓𝜋𝜋</m:t>
                            </m:r>
                            <m:r>
                              <m:rPr>
                                <m:sty m:val="p"/>
                              </m:rPr>
                              <a:rPr lang="en-US" sz="11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d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&lt;5.620</m:t>
                        </m:r>
                      </m:oMath>
                    </m:oMathPara>
                  </a14:m>
                  <a:endParaRPr lang="ru-RU" sz="1100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9464049-1D25-AF77-1BDA-4FBA9DB8B2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0262" y="1173221"/>
                  <a:ext cx="2017110" cy="261610"/>
                </a:xfrm>
                <a:prstGeom prst="rect">
                  <a:avLst/>
                </a:prstGeom>
                <a:blipFill>
                  <a:blip r:embed="rId8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0D4EC7E-E142-03E7-FFBA-6C7EE9301656}"/>
                    </a:ext>
                  </a:extLst>
                </p:cNvPr>
                <p:cNvSpPr txBox="1"/>
                <p:nvPr/>
              </p:nvSpPr>
              <p:spPr>
                <a:xfrm>
                  <a:off x="6720384" y="1158239"/>
                  <a:ext cx="2017110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.620&lt;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d>
                          <m:d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𝜓𝜋𝜋</m:t>
                            </m:r>
                            <m:r>
                              <m:rPr>
                                <m:sty m:val="p"/>
                              </m:rPr>
                              <a:rPr lang="en-US" sz="11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d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&lt;5.645</m:t>
                        </m:r>
                      </m:oMath>
                    </m:oMathPara>
                  </a14:m>
                  <a:endParaRPr lang="ru-RU" sz="1100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0D4EC7E-E142-03E7-FFBA-6C7EE93016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0384" y="1158239"/>
                  <a:ext cx="2017110" cy="2616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8D6A1FF-E2DE-5688-5F7F-432B30EE5480}"/>
                    </a:ext>
                  </a:extLst>
                </p:cNvPr>
                <p:cNvSpPr txBox="1"/>
                <p:nvPr/>
              </p:nvSpPr>
              <p:spPr>
                <a:xfrm>
                  <a:off x="9740507" y="1160369"/>
                  <a:ext cx="2017110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.645&lt;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d>
                          <m:d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𝜓𝜋𝜋</m:t>
                            </m:r>
                            <m:r>
                              <m:rPr>
                                <m:sty m:val="p"/>
                              </m:rPr>
                              <a:rPr lang="en-US" sz="11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d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&lt;5.700</m:t>
                        </m:r>
                      </m:oMath>
                    </m:oMathPara>
                  </a14:m>
                  <a:endParaRPr lang="ru-RU" sz="1100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8D6A1FF-E2DE-5688-5F7F-432B30EE54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0507" y="1160369"/>
                  <a:ext cx="2017110" cy="261610"/>
                </a:xfrm>
                <a:prstGeom prst="rect">
                  <a:avLst/>
                </a:prstGeom>
                <a:blipFill>
                  <a:blip r:embed="rId10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0F411669-79DE-A0A1-F039-84B7C302E573}"/>
              </a:ext>
            </a:extLst>
          </p:cNvPr>
          <p:cNvGrpSpPr/>
          <p:nvPr/>
        </p:nvGrpSpPr>
        <p:grpSpPr>
          <a:xfrm>
            <a:off x="46597" y="3659652"/>
            <a:ext cx="12014644" cy="2265704"/>
            <a:chOff x="46596" y="3528725"/>
            <a:chExt cx="12014644" cy="226570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5E015E7-B71A-19E5-3659-B76218114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81627" y="3579269"/>
              <a:ext cx="3079613" cy="221516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AC4A7F5-ADE3-A557-8C50-EC1030860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03284" y="3558761"/>
              <a:ext cx="3079613" cy="221516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D6E1EAB-2F9E-15BC-ED66-1D463AC52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24940" y="3547131"/>
              <a:ext cx="3079613" cy="221516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6BEA89C3-5FE8-36CC-B15C-1BB951800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596" y="3528725"/>
              <a:ext cx="3079613" cy="2215160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C084C158-3D0A-D2D3-E55B-9A1887F8AAFB}"/>
              </a:ext>
            </a:extLst>
          </p:cNvPr>
          <p:cNvGrpSpPr/>
          <p:nvPr/>
        </p:nvGrpSpPr>
        <p:grpSpPr>
          <a:xfrm>
            <a:off x="689284" y="3560581"/>
            <a:ext cx="10964296" cy="261610"/>
            <a:chOff x="689284" y="3452321"/>
            <a:chExt cx="10964296" cy="2616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3613E6F-CFA1-7FB3-FBFB-98D2BFE18ACE}"/>
                    </a:ext>
                  </a:extLst>
                </p:cNvPr>
                <p:cNvSpPr txBox="1"/>
                <p:nvPr/>
              </p:nvSpPr>
              <p:spPr>
                <a:xfrm>
                  <a:off x="689284" y="3452321"/>
                  <a:ext cx="1822431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3.660&lt;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d>
                          <m:d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𝜓𝜋𝜋</m:t>
                            </m:r>
                          </m:e>
                        </m:d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&lt;3.680</m:t>
                        </m:r>
                      </m:oMath>
                    </m:oMathPara>
                  </a14:m>
                  <a:endParaRPr lang="ru-RU" sz="1100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3613E6F-CFA1-7FB3-FBFB-98D2BFE18A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284" y="3452321"/>
                  <a:ext cx="1822431" cy="261610"/>
                </a:xfrm>
                <a:prstGeom prst="rect">
                  <a:avLst/>
                </a:prstGeom>
                <a:blipFill>
                  <a:blip r:embed="rId15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0926718D-8EFD-2EDF-414D-7A907AFD0E43}"/>
                    </a:ext>
                  </a:extLst>
                </p:cNvPr>
                <p:cNvSpPr txBox="1"/>
                <p:nvPr/>
              </p:nvSpPr>
              <p:spPr>
                <a:xfrm>
                  <a:off x="6720384" y="3452321"/>
                  <a:ext cx="1809036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3.686&lt;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d>
                          <m:d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𝜓𝜋𝜋</m:t>
                            </m:r>
                          </m:e>
                        </m:d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&lt;3.695</m:t>
                        </m:r>
                      </m:oMath>
                    </m:oMathPara>
                  </a14:m>
                  <a:endParaRPr lang="ru-RU" sz="1100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0926718D-8EFD-2EDF-414D-7A907AFD0E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0384" y="3452321"/>
                  <a:ext cx="1809036" cy="261610"/>
                </a:xfrm>
                <a:prstGeom prst="rect">
                  <a:avLst/>
                </a:prstGeom>
                <a:blipFill>
                  <a:blip r:embed="rId1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3F57572-829E-4BCF-8D74-9846E08CB5A2}"/>
                    </a:ext>
                  </a:extLst>
                </p:cNvPr>
                <p:cNvSpPr txBox="1"/>
                <p:nvPr/>
              </p:nvSpPr>
              <p:spPr>
                <a:xfrm>
                  <a:off x="3801441" y="3452321"/>
                  <a:ext cx="1814751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3.680&lt;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d>
                          <m:d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𝜓𝜋𝜋</m:t>
                            </m:r>
                          </m:e>
                        </m:d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&lt;3.686</m:t>
                        </m:r>
                      </m:oMath>
                    </m:oMathPara>
                  </a14:m>
                  <a:endParaRPr lang="ru-RU" sz="1100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3F57572-829E-4BCF-8D74-9846E08CB5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1441" y="3452321"/>
                  <a:ext cx="1814751" cy="261610"/>
                </a:xfrm>
                <a:prstGeom prst="rect">
                  <a:avLst/>
                </a:prstGeom>
                <a:blipFill>
                  <a:blip r:embed="rId17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3ED04F4-D707-328D-27CB-E91C13F2EE67}"/>
                    </a:ext>
                  </a:extLst>
                </p:cNvPr>
                <p:cNvSpPr txBox="1"/>
                <p:nvPr/>
              </p:nvSpPr>
              <p:spPr>
                <a:xfrm>
                  <a:off x="9844544" y="3452321"/>
                  <a:ext cx="1809036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3.695&lt;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d>
                          <m:d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𝜓𝜋𝜋</m:t>
                            </m:r>
                          </m:e>
                        </m:d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&lt;3.720</m:t>
                        </m:r>
                      </m:oMath>
                    </m:oMathPara>
                  </a14:m>
                  <a:endParaRPr lang="ru-RU" sz="1100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3ED04F4-D707-328D-27CB-E91C13F2EE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4544" y="3452321"/>
                  <a:ext cx="1809036" cy="261610"/>
                </a:xfrm>
                <a:prstGeom prst="rect">
                  <a:avLst/>
                </a:prstGeom>
                <a:blipFill>
                  <a:blip r:embed="rId18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BC5A06-3D58-C693-7D02-19FBA66F8C45}"/>
              </a:ext>
            </a:extLst>
          </p:cNvPr>
          <p:cNvSpPr/>
          <p:nvPr/>
        </p:nvSpPr>
        <p:spPr>
          <a:xfrm rot="20902854">
            <a:off x="1936114" y="1468841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3B3CE4C-7A81-1800-223F-0525FFAC1F52}"/>
              </a:ext>
            </a:extLst>
          </p:cNvPr>
          <p:cNvSpPr/>
          <p:nvPr/>
        </p:nvSpPr>
        <p:spPr>
          <a:xfrm rot="20902854">
            <a:off x="4946442" y="1479115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1912C49-EC67-6599-5019-AF559A97C3D3}"/>
              </a:ext>
            </a:extLst>
          </p:cNvPr>
          <p:cNvSpPr/>
          <p:nvPr/>
        </p:nvSpPr>
        <p:spPr>
          <a:xfrm rot="20902854">
            <a:off x="6590306" y="1581856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465C82B-C431-A127-826A-F68A67439974}"/>
              </a:ext>
            </a:extLst>
          </p:cNvPr>
          <p:cNvSpPr/>
          <p:nvPr/>
        </p:nvSpPr>
        <p:spPr>
          <a:xfrm rot="20902854">
            <a:off x="9538989" y="1592131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A2AC760-4C0C-878D-C9E1-0AE68991B1A0}"/>
              </a:ext>
            </a:extLst>
          </p:cNvPr>
          <p:cNvSpPr/>
          <p:nvPr/>
        </p:nvSpPr>
        <p:spPr>
          <a:xfrm rot="20902854">
            <a:off x="9590361" y="4068203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B58D40E-080B-8921-927A-6E787015621C}"/>
              </a:ext>
            </a:extLst>
          </p:cNvPr>
          <p:cNvSpPr/>
          <p:nvPr/>
        </p:nvSpPr>
        <p:spPr>
          <a:xfrm rot="20902854">
            <a:off x="6610855" y="4181219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03ECA2C-0CD5-1CC6-6181-110A43F8BDB4}"/>
              </a:ext>
            </a:extLst>
          </p:cNvPr>
          <p:cNvSpPr/>
          <p:nvPr/>
        </p:nvSpPr>
        <p:spPr>
          <a:xfrm rot="20902854">
            <a:off x="3569704" y="4140122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EA656DD-07C3-6E40-E3F1-56A53E7F6762}"/>
              </a:ext>
            </a:extLst>
          </p:cNvPr>
          <p:cNvSpPr/>
          <p:nvPr/>
        </p:nvSpPr>
        <p:spPr>
          <a:xfrm rot="20902854">
            <a:off x="569650" y="4160671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1DC769E0-754F-05BB-5127-0424E8B5A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42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551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E7F9B-80F0-0B46-A05F-511F16C20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Fitting: Signal shape extraction</a:t>
            </a:r>
            <a:endParaRPr lang="ru-RU" dirty="0"/>
          </a:p>
        </p:txBody>
      </p:sp>
      <p:sp>
        <p:nvSpPr>
          <p:cNvPr id="21" name="Объект 20">
            <a:extLst>
              <a:ext uri="{FF2B5EF4-FFF2-40B4-BE49-F238E27FC236}">
                <a16:creationId xmlns:a16="http://schemas.microsoft.com/office/drawing/2014/main" id="{FCF99873-F3B1-4072-87F6-28349CACF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E452722-F110-7A14-8FAD-7E503CCA035E}"/>
              </a:ext>
            </a:extLst>
          </p:cNvPr>
          <p:cNvGrpSpPr/>
          <p:nvPr/>
        </p:nvGrpSpPr>
        <p:grpSpPr>
          <a:xfrm>
            <a:off x="3385554" y="3572276"/>
            <a:ext cx="4540359" cy="3262670"/>
            <a:chOff x="3206641" y="2682401"/>
            <a:chExt cx="5778717" cy="415254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3FB3AAD-E6C9-45F1-36F1-55E61D7CB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6641" y="2682401"/>
              <a:ext cx="5778717" cy="4152545"/>
            </a:xfrm>
            <a:prstGeom prst="rect">
              <a:avLst/>
            </a:prstGeom>
          </p:spPr>
        </p:pic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79B62FE5-376F-91C5-2DDA-885D35EC1B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32558" y="3096410"/>
              <a:ext cx="0" cy="3031067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B1E57B85-F728-9A48-A2BE-5AD524E13A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5661" y="3082090"/>
              <a:ext cx="0" cy="3031068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1EA8CAD3-3C3E-C6B2-FE70-11B2FC996E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3625" y="3096410"/>
              <a:ext cx="0" cy="3056467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129DA1-6136-94F2-9FF9-3CF524199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7852"/>
            <a:ext cx="3717310" cy="26712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1EFAA6-73C4-B3EF-A5D4-5965FE44B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567" y="913616"/>
            <a:ext cx="3745323" cy="269136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F8C6ED3-61E5-92B3-8E50-62C91FE26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5890" y="917476"/>
            <a:ext cx="3656827" cy="262777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54094C2-1806-D883-B019-719460A5B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7450" y="3607852"/>
            <a:ext cx="4222467" cy="3034235"/>
          </a:xfrm>
          <a:prstGeom prst="rect">
            <a:avLst/>
          </a:prstGeom>
        </p:spPr>
      </p:pic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2247FB44-5796-28AD-18E7-C90F70CB8796}"/>
              </a:ext>
            </a:extLst>
          </p:cNvPr>
          <p:cNvCxnSpPr/>
          <p:nvPr/>
        </p:nvCxnSpPr>
        <p:spPr>
          <a:xfrm flipH="1" flipV="1">
            <a:off x="2988733" y="4648200"/>
            <a:ext cx="1803400" cy="211667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AB95249F-2BB4-1E25-2EE2-BE43316C9686}"/>
              </a:ext>
            </a:extLst>
          </p:cNvPr>
          <p:cNvCxnSpPr>
            <a:cxnSpLocks/>
          </p:cNvCxnSpPr>
          <p:nvPr/>
        </p:nvCxnSpPr>
        <p:spPr>
          <a:xfrm flipH="1" flipV="1">
            <a:off x="4385733" y="2734733"/>
            <a:ext cx="1071751" cy="1455943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8558B473-112C-A45C-6074-2E12934DFBDD}"/>
              </a:ext>
            </a:extLst>
          </p:cNvPr>
          <p:cNvCxnSpPr>
            <a:cxnSpLocks/>
          </p:cNvCxnSpPr>
          <p:nvPr/>
        </p:nvCxnSpPr>
        <p:spPr>
          <a:xfrm flipV="1">
            <a:off x="5913033" y="2673121"/>
            <a:ext cx="474608" cy="1517555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FDDB09FC-0238-7602-CD8A-E99DAF6C31A0}"/>
              </a:ext>
            </a:extLst>
          </p:cNvPr>
          <p:cNvCxnSpPr>
            <a:cxnSpLocks/>
          </p:cNvCxnSpPr>
          <p:nvPr/>
        </p:nvCxnSpPr>
        <p:spPr>
          <a:xfrm flipV="1">
            <a:off x="6536267" y="4648200"/>
            <a:ext cx="2165521" cy="211667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5F42C84-DB1C-CE89-08F6-9C0E5D919BF2}"/>
              </a:ext>
            </a:extLst>
          </p:cNvPr>
          <p:cNvSpPr txBox="1"/>
          <p:nvPr/>
        </p:nvSpPr>
        <p:spPr>
          <a:xfrm>
            <a:off x="9061213" y="1143001"/>
            <a:ext cx="2995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Only Run III data presented, Run II figures look similar</a:t>
            </a:r>
            <a:endParaRPr lang="ru-RU" dirty="0">
              <a:latin typeface="Helvetic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5C5BEE5-2C8C-FF33-CCBB-8B696B5C8DD2}"/>
                  </a:ext>
                </a:extLst>
              </p:cNvPr>
              <p:cNvSpPr txBox="1"/>
              <p:nvPr/>
            </p:nvSpPr>
            <p:spPr>
              <a:xfrm>
                <a:off x="1144834" y="3540212"/>
                <a:ext cx="1822431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3.660&lt;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𝜓𝜋𝜋</m:t>
                          </m:r>
                        </m:e>
                      </m:d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&lt;3.680</m:t>
                      </m:r>
                    </m:oMath>
                  </m:oMathPara>
                </a14:m>
                <a:endParaRPr lang="ru-RU" sz="11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5C5BEE5-2C8C-FF33-CCBB-8B696B5C8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834" y="3540212"/>
                <a:ext cx="1822431" cy="2616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8576C80-B6C8-0AB0-D07C-D182DBC45893}"/>
                  </a:ext>
                </a:extLst>
              </p:cNvPr>
              <p:cNvSpPr txBox="1"/>
              <p:nvPr/>
            </p:nvSpPr>
            <p:spPr>
              <a:xfrm>
                <a:off x="6303411" y="860757"/>
                <a:ext cx="1809036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3.686&lt;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𝜓𝜋𝜋</m:t>
                          </m:r>
                        </m:e>
                      </m:d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&lt;3.695</m:t>
                      </m:r>
                    </m:oMath>
                  </m:oMathPara>
                </a14:m>
                <a:endParaRPr lang="ru-RU" sz="11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8576C80-B6C8-0AB0-D07C-D182DBC45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411" y="860757"/>
                <a:ext cx="1809036" cy="2616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3ACFE48-E1A4-6BE3-CDD0-A0A4A5022EC5}"/>
                  </a:ext>
                </a:extLst>
              </p:cNvPr>
              <p:cNvSpPr txBox="1"/>
              <p:nvPr/>
            </p:nvSpPr>
            <p:spPr>
              <a:xfrm>
                <a:off x="2664561" y="858022"/>
                <a:ext cx="1814751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3.680&lt;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𝜓𝜋𝜋</m:t>
                          </m:r>
                        </m:e>
                      </m:d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&lt;3.686</m:t>
                      </m:r>
                    </m:oMath>
                  </m:oMathPara>
                </a14:m>
                <a:endParaRPr lang="ru-RU" sz="11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3ACFE48-E1A4-6BE3-CDD0-A0A4A5022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561" y="858022"/>
                <a:ext cx="1814751" cy="2616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929F7FC-DADA-E0D8-5EDD-34465D35FA90}"/>
                  </a:ext>
                </a:extLst>
              </p:cNvPr>
              <p:cNvSpPr txBox="1"/>
              <p:nvPr/>
            </p:nvSpPr>
            <p:spPr>
              <a:xfrm>
                <a:off x="9502431" y="3540212"/>
                <a:ext cx="1809036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3.695&lt;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𝜓𝜋𝜋</m:t>
                          </m:r>
                        </m:e>
                      </m:d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&lt;3.720</m:t>
                      </m:r>
                    </m:oMath>
                  </m:oMathPara>
                </a14:m>
                <a:endParaRPr lang="ru-RU" sz="11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929F7FC-DADA-E0D8-5EDD-34465D35F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431" y="3540212"/>
                <a:ext cx="1809036" cy="2616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102DA41-FF49-07D4-9682-E5E273D9F2AC}"/>
              </a:ext>
            </a:extLst>
          </p:cNvPr>
          <p:cNvSpPr/>
          <p:nvPr/>
        </p:nvSpPr>
        <p:spPr>
          <a:xfrm rot="20902854">
            <a:off x="3627879" y="1460309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simulation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7CD2FA5-D896-04CC-B591-E7545B469DDE}"/>
              </a:ext>
            </a:extLst>
          </p:cNvPr>
          <p:cNvSpPr/>
          <p:nvPr/>
        </p:nvSpPr>
        <p:spPr>
          <a:xfrm rot="20902854">
            <a:off x="7444074" y="1326609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simulation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4965A5-0CEC-D400-AE2A-55C8C871E9A3}"/>
              </a:ext>
            </a:extLst>
          </p:cNvPr>
          <p:cNvSpPr/>
          <p:nvPr/>
        </p:nvSpPr>
        <p:spPr>
          <a:xfrm rot="20902854">
            <a:off x="2043730" y="3984782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simulation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E81581C-92DC-BA0B-7E5F-B9F2013B4B70}"/>
              </a:ext>
            </a:extLst>
          </p:cNvPr>
          <p:cNvSpPr/>
          <p:nvPr/>
        </p:nvSpPr>
        <p:spPr>
          <a:xfrm rot="20902854">
            <a:off x="6194490" y="4077250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simulation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B733B17-511E-6BC2-8175-6242FA41BD9F}"/>
              </a:ext>
            </a:extLst>
          </p:cNvPr>
          <p:cNvSpPr/>
          <p:nvPr/>
        </p:nvSpPr>
        <p:spPr>
          <a:xfrm rot="20902854">
            <a:off x="8763029" y="4118346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simulation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5" name="Номер слайда 3">
            <a:extLst>
              <a:ext uri="{FF2B5EF4-FFF2-40B4-BE49-F238E27FC236}">
                <a16:creationId xmlns:a16="http://schemas.microsoft.com/office/drawing/2014/main" id="{FBA2778F-9429-BFC2-D7D5-A44BCEFFAA9D}"/>
              </a:ext>
            </a:extLst>
          </p:cNvPr>
          <p:cNvSpPr txBox="1">
            <a:spLocks/>
          </p:cNvSpPr>
          <p:nvPr/>
        </p:nvSpPr>
        <p:spPr>
          <a:xfrm>
            <a:off x="8763000" y="65190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Helvetica Light" panose="020B0403020202020204" pitchFamily="34" charset="0"/>
              </a:rPr>
              <a:t>Slide #</a:t>
            </a:r>
            <a:fld id="{8A038F55-559F-884E-96C0-5E6264475EBB}" type="slidenum">
              <a:rPr lang="ru-RU" smtClean="0">
                <a:latin typeface="Helvetica" pitchFamily="2" charset="0"/>
              </a:rPr>
              <a:pPr/>
              <a:t>43</a:t>
            </a:fld>
            <a:endParaRPr lang="ru-RU" dirty="0">
              <a:latin typeface="Helvetica" pitchFamily="2" charset="0"/>
            </a:endParaRPr>
          </a:p>
        </p:txBody>
      </p:sp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BDCB439B-93B3-FFDC-190D-A1A93C840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43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6324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E7F9B-80F0-0B46-A05F-511F16C20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Fitting: Signal shape extraction</a:t>
            </a:r>
            <a:endParaRPr lang="ru-RU" dirty="0"/>
          </a:p>
        </p:txBody>
      </p:sp>
      <p:sp>
        <p:nvSpPr>
          <p:cNvPr id="27" name="Объект 26">
            <a:extLst>
              <a:ext uri="{FF2B5EF4-FFF2-40B4-BE49-F238E27FC236}">
                <a16:creationId xmlns:a16="http://schemas.microsoft.com/office/drawing/2014/main" id="{BD38CDA8-8586-859D-6381-17DA95373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129DA1-6136-94F2-9FF9-3CF5241991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3607852"/>
            <a:ext cx="3717310" cy="26712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1EFAA6-73C4-B3EF-A5D4-5965FE44B9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70567" y="913616"/>
            <a:ext cx="3745323" cy="269136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F8C6ED3-61E5-92B3-8E50-62C91FE269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15890" y="917476"/>
            <a:ext cx="3656826" cy="262777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54094C2-1806-D883-B019-719460A5B6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97450" y="3607852"/>
            <a:ext cx="4222466" cy="3034235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36F929E-CCA4-8FEC-0B42-938F2813AFF6}"/>
              </a:ext>
            </a:extLst>
          </p:cNvPr>
          <p:cNvGrpSpPr/>
          <p:nvPr/>
        </p:nvGrpSpPr>
        <p:grpSpPr>
          <a:xfrm>
            <a:off x="3599874" y="3707004"/>
            <a:ext cx="4061929" cy="2913929"/>
            <a:chOff x="5930682" y="1744991"/>
            <a:chExt cx="5778717" cy="415254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356B75F-E916-4E3D-F235-D13A53416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0682" y="1744991"/>
              <a:ext cx="5778717" cy="4152545"/>
            </a:xfrm>
            <a:prstGeom prst="rect">
              <a:avLst/>
            </a:prstGeom>
          </p:spPr>
        </p:pic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0BD1BA08-0D75-4730-2B4A-D03B0B19B6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56600" y="2108200"/>
              <a:ext cx="0" cy="3031067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BCC7C941-94A5-2468-9724-7B75F3C982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06009" y="2082800"/>
              <a:ext cx="0" cy="3094566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6E3ADF0B-8804-CD8B-FDD5-9921857E06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4667" y="2082800"/>
              <a:ext cx="0" cy="3056467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2247FB44-5796-28AD-18E7-C90F70CB8796}"/>
              </a:ext>
            </a:extLst>
          </p:cNvPr>
          <p:cNvCxnSpPr/>
          <p:nvPr/>
        </p:nvCxnSpPr>
        <p:spPr>
          <a:xfrm flipH="1" flipV="1">
            <a:off x="2988733" y="4648200"/>
            <a:ext cx="1803400" cy="211667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AB95249F-2BB4-1E25-2EE2-BE43316C9686}"/>
              </a:ext>
            </a:extLst>
          </p:cNvPr>
          <p:cNvCxnSpPr>
            <a:cxnSpLocks/>
          </p:cNvCxnSpPr>
          <p:nvPr/>
        </p:nvCxnSpPr>
        <p:spPr>
          <a:xfrm flipH="1" flipV="1">
            <a:off x="4385733" y="2734733"/>
            <a:ext cx="1071751" cy="1455943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8558B473-112C-A45C-6074-2E12934DFBDD}"/>
              </a:ext>
            </a:extLst>
          </p:cNvPr>
          <p:cNvCxnSpPr>
            <a:cxnSpLocks/>
          </p:cNvCxnSpPr>
          <p:nvPr/>
        </p:nvCxnSpPr>
        <p:spPr>
          <a:xfrm flipV="1">
            <a:off x="5913033" y="2673121"/>
            <a:ext cx="474608" cy="1517555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FDDB09FC-0238-7602-CD8A-E99DAF6C31A0}"/>
              </a:ext>
            </a:extLst>
          </p:cNvPr>
          <p:cNvCxnSpPr>
            <a:cxnSpLocks/>
          </p:cNvCxnSpPr>
          <p:nvPr/>
        </p:nvCxnSpPr>
        <p:spPr>
          <a:xfrm flipV="1">
            <a:off x="6536267" y="4648200"/>
            <a:ext cx="2165521" cy="211667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227762B-B978-B9A3-B768-34B206929614}"/>
              </a:ext>
            </a:extLst>
          </p:cNvPr>
          <p:cNvSpPr txBox="1"/>
          <p:nvPr/>
        </p:nvSpPr>
        <p:spPr>
          <a:xfrm>
            <a:off x="9061213" y="1143001"/>
            <a:ext cx="2995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Only Run III data presented, Run II figures look similar</a:t>
            </a:r>
            <a:endParaRPr lang="ru-RU" dirty="0">
              <a:latin typeface="Helvetic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E19A939-B4E2-8D7B-82C3-AE1FED30D050}"/>
                  </a:ext>
                </a:extLst>
              </p:cNvPr>
              <p:cNvSpPr txBox="1"/>
              <p:nvPr/>
            </p:nvSpPr>
            <p:spPr>
              <a:xfrm>
                <a:off x="1144834" y="3540212"/>
                <a:ext cx="2017110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.550&lt;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𝜓𝜋𝜋</m:t>
                          </m:r>
                          <m:r>
                            <m:rPr>
                              <m:sty m:val="p"/>
                            </m:rPr>
                            <a:rPr lang="en-US" sz="11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&lt;5.600</m:t>
                      </m:r>
                    </m:oMath>
                  </m:oMathPara>
                </a14:m>
                <a:endParaRPr lang="ru-RU" sz="11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E19A939-B4E2-8D7B-82C3-AE1FED30D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834" y="3540212"/>
                <a:ext cx="2017110" cy="2616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31B61A-54A3-6980-7CD3-0FEB84A8E1B4}"/>
                  </a:ext>
                </a:extLst>
              </p:cNvPr>
              <p:cNvSpPr txBox="1"/>
              <p:nvPr/>
            </p:nvSpPr>
            <p:spPr>
              <a:xfrm>
                <a:off x="2597619" y="856833"/>
                <a:ext cx="2017110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.600&lt;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𝜓𝜋𝜋</m:t>
                          </m:r>
                          <m:r>
                            <m:rPr>
                              <m:sty m:val="p"/>
                            </m:rPr>
                            <a:rPr lang="en-US" sz="11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&lt;5.620</m:t>
                      </m:r>
                    </m:oMath>
                  </m:oMathPara>
                </a14:m>
                <a:endParaRPr lang="ru-RU" sz="11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31B61A-54A3-6980-7CD3-0FEB84A8E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619" y="856833"/>
                <a:ext cx="2017110" cy="261610"/>
              </a:xfrm>
              <a:prstGeom prst="rect">
                <a:avLst/>
              </a:prstGeom>
              <a:blipFill>
                <a:blip r:embed="rId8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42A6E58-CA26-27C4-BB5A-2ACA288CFCD0}"/>
                  </a:ext>
                </a:extLst>
              </p:cNvPr>
              <p:cNvSpPr txBox="1"/>
              <p:nvPr/>
            </p:nvSpPr>
            <p:spPr>
              <a:xfrm>
                <a:off x="6306494" y="856832"/>
                <a:ext cx="2017110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.620&lt;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𝜓𝜋𝜋</m:t>
                          </m:r>
                          <m:r>
                            <m:rPr>
                              <m:sty m:val="p"/>
                            </m:rPr>
                            <a:rPr lang="en-US" sz="11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&lt;5.645</m:t>
                      </m:r>
                    </m:oMath>
                  </m:oMathPara>
                </a14:m>
                <a:endParaRPr lang="ru-RU" sz="11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42A6E58-CA26-27C4-BB5A-2ACA288CF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494" y="856832"/>
                <a:ext cx="2017110" cy="261610"/>
              </a:xfrm>
              <a:prstGeom prst="rect">
                <a:avLst/>
              </a:prstGeom>
              <a:blipFill>
                <a:blip r:embed="rId9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841B76-866C-3321-AD4C-F8F2B2DBDEAB}"/>
                  </a:ext>
                </a:extLst>
              </p:cNvPr>
              <p:cNvSpPr txBox="1"/>
              <p:nvPr/>
            </p:nvSpPr>
            <p:spPr>
              <a:xfrm>
                <a:off x="9143697" y="3548758"/>
                <a:ext cx="2017110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.645&lt;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𝜓𝜋𝜋</m:t>
                          </m:r>
                          <m:r>
                            <m:rPr>
                              <m:sty m:val="p"/>
                            </m:rPr>
                            <a:rPr lang="en-US" sz="11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&lt;5.700</m:t>
                      </m:r>
                    </m:oMath>
                  </m:oMathPara>
                </a14:m>
                <a:endParaRPr lang="ru-RU" sz="11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841B76-866C-3321-AD4C-F8F2B2DBD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697" y="3548758"/>
                <a:ext cx="2017110" cy="261610"/>
              </a:xfrm>
              <a:prstGeom prst="rect">
                <a:avLst/>
              </a:prstGeom>
              <a:blipFill>
                <a:blip r:embed="rId10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9C3ED6-B219-FA98-09C0-CEC61F66A139}"/>
              </a:ext>
            </a:extLst>
          </p:cNvPr>
          <p:cNvSpPr/>
          <p:nvPr/>
        </p:nvSpPr>
        <p:spPr>
          <a:xfrm rot="20902854">
            <a:off x="3627879" y="1460309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simulation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F130394-C044-D339-13DF-918BCB14F256}"/>
              </a:ext>
            </a:extLst>
          </p:cNvPr>
          <p:cNvSpPr/>
          <p:nvPr/>
        </p:nvSpPr>
        <p:spPr>
          <a:xfrm rot="20902854">
            <a:off x="7449864" y="1408938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simulation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B1F2FC2-91DB-8962-E5BB-0FF95BF04299}"/>
              </a:ext>
            </a:extLst>
          </p:cNvPr>
          <p:cNvSpPr/>
          <p:nvPr/>
        </p:nvSpPr>
        <p:spPr>
          <a:xfrm rot="20902854">
            <a:off x="8651941" y="4018574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simulation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EC7EB49-D5C0-462E-5A50-E601C110AB91}"/>
              </a:ext>
            </a:extLst>
          </p:cNvPr>
          <p:cNvSpPr/>
          <p:nvPr/>
        </p:nvSpPr>
        <p:spPr>
          <a:xfrm rot="20902854">
            <a:off x="6237515" y="4090493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simulation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EE144D8-F21E-5083-2CF2-797FA19E8EBE}"/>
              </a:ext>
            </a:extLst>
          </p:cNvPr>
          <p:cNvSpPr/>
          <p:nvPr/>
        </p:nvSpPr>
        <p:spPr>
          <a:xfrm rot="20902854">
            <a:off x="2097029" y="4080219"/>
            <a:ext cx="1497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</a:t>
            </a:r>
          </a:p>
          <a:p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(CMS </a:t>
            </a:r>
            <a:r>
              <a:rPr lang="en-US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simulation</a:t>
            </a:r>
            <a:r>
              <a:rPr lang="en" sz="1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32" name="Номер слайда 3">
            <a:extLst>
              <a:ext uri="{FF2B5EF4-FFF2-40B4-BE49-F238E27FC236}">
                <a16:creationId xmlns:a16="http://schemas.microsoft.com/office/drawing/2014/main" id="{116833A0-1584-282C-4140-D8045EF69924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Helvetica Light" panose="020B0403020202020204" pitchFamily="34" charset="0"/>
              </a:rPr>
              <a:t>Slide #</a:t>
            </a:r>
            <a:fld id="{8A038F55-559F-884E-96C0-5E6264475EBB}" type="slidenum">
              <a:rPr lang="ru-RU" smtClean="0">
                <a:latin typeface="Helvetica" pitchFamily="2" charset="0"/>
              </a:rPr>
              <a:pPr/>
              <a:t>44</a:t>
            </a:fld>
            <a:endParaRPr lang="ru-RU" dirty="0">
              <a:latin typeface="Helvetica" pitchFamily="2" charset="0"/>
            </a:endParaRPr>
          </a:p>
        </p:txBody>
      </p:sp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A8742789-F462-1EE6-4875-AF14D1C6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44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213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F7BC5-B140-FC70-15BE-110B1890E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Объект 2">
                <a:extLst>
                  <a:ext uri="{FF2B5EF4-FFF2-40B4-BE49-F238E27FC236}">
                    <a16:creationId xmlns:a16="http://schemas.microsoft.com/office/drawing/2014/main" id="{04131481-AE1B-8715-4917-A34C553712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343818"/>
                <a:ext cx="11064240" cy="52672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Using the 2016-2018 and 2022 data of pp collisions collected by the CMS detector we search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400" dirty="0"/>
                  <a:t> decay, where: 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lvl="1"/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3872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The same signature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and topology has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400" dirty="0"/>
                  <a:t> decay. This is the reason why we use it as a normalized channel: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lvl="1"/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(2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7" name="Объект 2">
                <a:extLst>
                  <a:ext uri="{FF2B5EF4-FFF2-40B4-BE49-F238E27FC236}">
                    <a16:creationId xmlns:a16="http://schemas.microsoft.com/office/drawing/2014/main" id="{04131481-AE1B-8715-4917-A34C553712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343818"/>
                <a:ext cx="11064240" cy="5267294"/>
              </a:xfrm>
              <a:blipFill>
                <a:blip r:embed="rId2"/>
                <a:stretch>
                  <a:fillRect l="-917" t="-16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89C606-D49D-1D35-0371-91C57A649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4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982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F6EFB2-1F18-3977-0A06-E1A655474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Pre-Selection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Объект 2">
                <a:extLst>
                  <a:ext uri="{FF2B5EF4-FFF2-40B4-BE49-F238E27FC236}">
                    <a16:creationId xmlns:a16="http://schemas.microsoft.com/office/drawing/2014/main" id="{4B480F80-8E38-D6D1-D1DF-BE0D8BC7E6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&gt;3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𝐺𝑒𝑉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&gt;0.4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𝐺𝑒𝑉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  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&gt;1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&lt;2.4  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&lt;3</m:t>
                      </m:r>
                    </m:oMath>
                  </m:oMathPara>
                </a14:m>
                <a:endParaRPr lang="en-US" sz="2000" b="0" dirty="0"/>
              </a:p>
              <a:p>
                <a:pPr marL="0" indent="0">
                  <a:buNone/>
                </a:pPr>
                <a:endParaRPr lang="en-US" sz="20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5.5 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𝐺𝑒𝑉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&lt;5.8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3.4 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𝐺𝑒𝑉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&lt;4.0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000" b="0" i="1" dirty="0"/>
              </a:p>
              <a:p>
                <a:pPr marL="0" indent="0">
                  <a:buNone/>
                </a:pPr>
                <a:r>
                  <a:rPr lang="en-US" sz="2000" i="1" dirty="0"/>
                  <a:t>Every vertex fit probability exceeds 1%</a:t>
                </a:r>
              </a:p>
              <a:p>
                <a:pPr marL="0" indent="0">
                  <a:buNone/>
                </a:pPr>
                <a:r>
                  <a:rPr lang="en-US" sz="2000" b="0" i="1" dirty="0"/>
                  <a:t>Distance significance between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000" b="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r>
                  <a:rPr lang="en-US" sz="2000" b="0" dirty="0"/>
                  <a:t> exceeds 10 standard deviations</a:t>
                </a:r>
              </a:p>
              <a:p>
                <a:pPr marL="0" indent="0">
                  <a:buNone/>
                </a:pPr>
                <a:r>
                  <a:rPr lang="en-US" sz="2000" b="0" i="1" dirty="0"/>
                  <a:t>Distance significance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r>
                  <a:rPr lang="en-US" sz="2000" b="0" dirty="0"/>
                  <a:t> and PV exceeds 1 standard deviations</a:t>
                </a:r>
                <a:endParaRPr lang="en-US" sz="2000" dirty="0"/>
              </a:p>
            </p:txBody>
          </p:sp>
        </mc:Choice>
        <mc:Fallback xmlns="">
          <p:sp>
            <p:nvSpPr>
              <p:cNvPr id="5" name="Объект 2">
                <a:extLst>
                  <a:ext uri="{FF2B5EF4-FFF2-40B4-BE49-F238E27FC236}">
                    <a16:creationId xmlns:a16="http://schemas.microsoft.com/office/drawing/2014/main" id="{4B480F80-8E38-D6D1-D1DF-BE0D8BC7E6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03" t="-2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ABDC84-9B63-7203-0E7D-0753774EB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65634" y="1932462"/>
            <a:ext cx="7891403" cy="4856248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2C083CC-DF05-03D8-EC7F-A32A6FA11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5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405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9DD83-4430-2815-16FE-3C7D8FA3D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ML: Strategy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5">
                <a:extLst>
                  <a:ext uri="{FF2B5EF4-FFF2-40B4-BE49-F238E27FC236}">
                    <a16:creationId xmlns:a16="http://schemas.microsoft.com/office/drawing/2014/main" id="{20A29CE7-E8A8-651E-C05A-B354D92251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8572061"/>
                  </p:ext>
                </p:extLst>
              </p:nvPr>
            </p:nvGraphicFramePr>
            <p:xfrm>
              <a:off x="59266" y="1798320"/>
              <a:ext cx="12056534" cy="5040486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939519">
                      <a:extLst>
                        <a:ext uri="{9D8B030D-6E8A-4147-A177-3AD203B41FA5}">
                          <a16:colId xmlns:a16="http://schemas.microsoft.com/office/drawing/2014/main" val="2060668161"/>
                        </a:ext>
                      </a:extLst>
                    </a:gridCol>
                    <a:gridCol w="3229028">
                      <a:extLst>
                        <a:ext uri="{9D8B030D-6E8A-4147-A177-3AD203B41FA5}">
                          <a16:colId xmlns:a16="http://schemas.microsoft.com/office/drawing/2014/main" val="379764698"/>
                        </a:ext>
                      </a:extLst>
                    </a:gridCol>
                    <a:gridCol w="4270185">
                      <a:extLst>
                        <a:ext uri="{9D8B030D-6E8A-4147-A177-3AD203B41FA5}">
                          <a16:colId xmlns:a16="http://schemas.microsoft.com/office/drawing/2014/main" val="4174178936"/>
                        </a:ext>
                      </a:extLst>
                    </a:gridCol>
                    <a:gridCol w="3617802">
                      <a:extLst>
                        <a:ext uri="{9D8B030D-6E8A-4147-A177-3AD203B41FA5}">
                          <a16:colId xmlns:a16="http://schemas.microsoft.com/office/drawing/2014/main" val="1799945568"/>
                        </a:ext>
                      </a:extLst>
                    </a:gridCol>
                  </a:tblGrid>
                  <a:tr h="395776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model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Signal sample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Background sample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Applied on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1930878"/>
                      </a:ext>
                    </a:extLst>
                  </a:tr>
                  <a:tr h="235871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XGB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3872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oMath>
                          </a14:m>
                          <a:r>
                            <a:rPr lang="en-US" dirty="0"/>
                            <a:t> 2016-2018</a:t>
                          </a:r>
                          <a:r>
                            <a:rPr lang="en-US" baseline="0" dirty="0"/>
                            <a:t> year </a:t>
                          </a:r>
                          <a:r>
                            <a:rPr lang="en-US" dirty="0"/>
                            <a:t>Monte-Carlo modelling</a:t>
                          </a:r>
                          <a:br>
                            <a:rPr lang="en-US" dirty="0"/>
                          </a:br>
                          <a:endParaRPr lang="en-US" dirty="0"/>
                        </a:p>
                        <a:p>
                          <a:endParaRPr lang="en-US" dirty="0"/>
                        </a:p>
                        <a:p>
                          <a:endParaRPr lang="en-US" dirty="0"/>
                        </a:p>
                        <a:p>
                          <a:endParaRPr lang="en-US" dirty="0"/>
                        </a:p>
                        <a:p>
                          <a:endParaRPr lang="en-US" dirty="0"/>
                        </a:p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/>
                            <a:t>Wrong-signed reconstruction 2016-2018 data:</a:t>
                          </a:r>
                          <a:r>
                            <a:rPr lang="en-US" sz="1800" b="0" baseline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3872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d>
                                <m:dPr>
                                  <m:ctrlPr>
                                    <a:rPr lang="en-US" sz="18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±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±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oMath>
                          </a14:m>
                          <a:endParaRPr lang="ru-RU" sz="1800" dirty="0"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Helvetica" pitchFamily="2" charset="0"/>
                            </a:rPr>
                            <a:t>2016-2018 data, both for</a:t>
                          </a:r>
                          <a:r>
                            <a:rPr lang="ru-RU" sz="1800" baseline="0" dirty="0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sz="1800" dirty="0">
                              <a:latin typeface="Helvetica" pitchFamily="2" charset="0"/>
                            </a:rPr>
                            <a:t>selecting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3872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oMath>
                          </a14:m>
                          <a:r>
                            <a:rPr lang="en-US" dirty="0"/>
                            <a:t> and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oMath>
                          </a14:m>
                          <a:r>
                            <a:rPr lang="en-US" dirty="0"/>
                            <a:t> candidates </a:t>
                          </a:r>
                          <a:endParaRPr lang="ru-RU" sz="1800" dirty="0"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7344156"/>
                      </a:ext>
                    </a:extLst>
                  </a:tr>
                  <a:tr h="2268737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XGB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3872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oMath>
                          </a14:m>
                          <a:r>
                            <a:rPr lang="en-US" dirty="0"/>
                            <a:t> 2016-2018</a:t>
                          </a:r>
                          <a:r>
                            <a:rPr lang="en-US" baseline="0" dirty="0"/>
                            <a:t> year </a:t>
                          </a:r>
                          <a:r>
                            <a:rPr lang="en-US" dirty="0"/>
                            <a:t>Monte-Carlo modelling</a:t>
                          </a:r>
                        </a:p>
                        <a:p>
                          <a:endParaRPr lang="en-US" dirty="0"/>
                        </a:p>
                        <a:p>
                          <a:endParaRPr lang="en-US" dirty="0"/>
                        </a:p>
                        <a:p>
                          <a:endParaRPr lang="en-US" dirty="0"/>
                        </a:p>
                        <a:p>
                          <a:endParaRPr lang="en-US" dirty="0"/>
                        </a:p>
                        <a:p>
                          <a:endParaRPr lang="en-US" dirty="0"/>
                        </a:p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/>
                            <a:t>Wrong-signed reconstruction 2022 </a:t>
                          </a:r>
                          <a:br>
                            <a:rPr lang="en-US" sz="1800" b="0" dirty="0"/>
                          </a:br>
                          <a:r>
                            <a:rPr lang="en-US" sz="1800" b="0" dirty="0"/>
                            <a:t>data:</a:t>
                          </a:r>
                          <a:r>
                            <a:rPr lang="en-US" sz="1800" b="0" baseline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3872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d>
                                <m:dPr>
                                  <m:ctrlPr>
                                    <a:rPr lang="en-US" sz="18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±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±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oMath>
                          </a14:m>
                          <a:endParaRPr lang="ru-RU" sz="1800" dirty="0">
                            <a:latin typeface="Helvetica" pitchFamily="2" charset="0"/>
                          </a:endParaRPr>
                        </a:p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Helvetica" pitchFamily="2" charset="0"/>
                            </a:rPr>
                            <a:t>2022 data, both for selecting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3872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oMath>
                          </a14:m>
                          <a:r>
                            <a:rPr lang="en-US" dirty="0"/>
                            <a:t> and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oMath>
                          </a14:m>
                          <a:r>
                            <a:rPr lang="en-US" dirty="0"/>
                            <a:t> candidates </a:t>
                          </a:r>
                          <a:endParaRPr lang="ru-RU" sz="1800" dirty="0">
                            <a:latin typeface="Helvetica" pitchFamily="2" charset="0"/>
                          </a:endParaRPr>
                        </a:p>
                        <a:p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48387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5">
                <a:extLst>
                  <a:ext uri="{FF2B5EF4-FFF2-40B4-BE49-F238E27FC236}">
                    <a16:creationId xmlns:a16="http://schemas.microsoft.com/office/drawing/2014/main" id="{20A29CE7-E8A8-651E-C05A-B354D92251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8572061"/>
                  </p:ext>
                </p:extLst>
              </p:nvPr>
            </p:nvGraphicFramePr>
            <p:xfrm>
              <a:off x="59266" y="1798320"/>
              <a:ext cx="12056534" cy="5040486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939519">
                      <a:extLst>
                        <a:ext uri="{9D8B030D-6E8A-4147-A177-3AD203B41FA5}">
                          <a16:colId xmlns:a16="http://schemas.microsoft.com/office/drawing/2014/main" val="2060668161"/>
                        </a:ext>
                      </a:extLst>
                    </a:gridCol>
                    <a:gridCol w="3229028">
                      <a:extLst>
                        <a:ext uri="{9D8B030D-6E8A-4147-A177-3AD203B41FA5}">
                          <a16:colId xmlns:a16="http://schemas.microsoft.com/office/drawing/2014/main" val="379764698"/>
                        </a:ext>
                      </a:extLst>
                    </a:gridCol>
                    <a:gridCol w="4270185">
                      <a:extLst>
                        <a:ext uri="{9D8B030D-6E8A-4147-A177-3AD203B41FA5}">
                          <a16:colId xmlns:a16="http://schemas.microsoft.com/office/drawing/2014/main" val="4174178936"/>
                        </a:ext>
                      </a:extLst>
                    </a:gridCol>
                    <a:gridCol w="3617802">
                      <a:extLst>
                        <a:ext uri="{9D8B030D-6E8A-4147-A177-3AD203B41FA5}">
                          <a16:colId xmlns:a16="http://schemas.microsoft.com/office/drawing/2014/main" val="1799945568"/>
                        </a:ext>
                      </a:extLst>
                    </a:gridCol>
                  </a:tblGrid>
                  <a:tr h="395776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model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Signal sample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Background sample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Applied on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1930878"/>
                      </a:ext>
                    </a:extLst>
                  </a:tr>
                  <a:tr h="235871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XGB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29528" t="-17742" r="-245669" b="-978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97626" t="-17742" r="-85163" b="-978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233684" t="-17742" r="-702" b="-978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7344156"/>
                      </a:ext>
                    </a:extLst>
                  </a:tr>
                  <a:tr h="22860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XGB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29528" t="-120994" r="-245669" b="-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97626" t="-120994" r="-85163" b="-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233684" t="-120994" r="-702" b="-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48387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Объект 2">
            <a:extLst>
              <a:ext uri="{FF2B5EF4-FFF2-40B4-BE49-F238E27FC236}">
                <a16:creationId xmlns:a16="http://schemas.microsoft.com/office/drawing/2014/main" id="{0D6D0DBB-E520-669C-B73A-61D98EFBE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1250202" cy="2085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We use binary classifier based on XGB algorithm for background suppression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4B08BF-74B4-E96D-7DF9-57959C3A20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4" t="7373" r="1"/>
          <a:stretch/>
        </p:blipFill>
        <p:spPr>
          <a:xfrm>
            <a:off x="1129546" y="2809233"/>
            <a:ext cx="2393899" cy="16432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597275-D14E-0712-5F76-9E78AB04E3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0" t="7345" r="1691" b="1855"/>
          <a:stretch/>
        </p:blipFill>
        <p:spPr>
          <a:xfrm>
            <a:off x="1201885" y="5234424"/>
            <a:ext cx="2239766" cy="158711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9B3D055-E89B-8F05-6E24-657006A014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043" y="2948362"/>
            <a:ext cx="3629043" cy="16045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DFDD9AC-5974-E376-04ED-A23F6B96CA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1111" y="5217036"/>
            <a:ext cx="3629043" cy="1604507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08CEBAF7-4653-ABB4-31E4-A4B93E4D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6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7DC0AF7-0109-F680-9710-F4D4A5ADFF0D}"/>
              </a:ext>
            </a:extLst>
          </p:cNvPr>
          <p:cNvSpPr/>
          <p:nvPr/>
        </p:nvSpPr>
        <p:spPr>
          <a:xfrm rot="20902854">
            <a:off x="6325476" y="3267088"/>
            <a:ext cx="18915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(CMS </a:t>
            </a:r>
            <a:r>
              <a:rPr lang="en-US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B1C5083-D74A-F294-5FBD-3340EC2C7119}"/>
              </a:ext>
            </a:extLst>
          </p:cNvPr>
          <p:cNvSpPr/>
          <p:nvPr/>
        </p:nvSpPr>
        <p:spPr>
          <a:xfrm rot="20902854">
            <a:off x="6325476" y="5640174"/>
            <a:ext cx="18915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(CMS </a:t>
            </a:r>
            <a:r>
              <a:rPr lang="en-US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3FF4604-B017-BFC2-94D5-AC0E07A72595}"/>
              </a:ext>
            </a:extLst>
          </p:cNvPr>
          <p:cNvSpPr/>
          <p:nvPr/>
        </p:nvSpPr>
        <p:spPr>
          <a:xfrm rot="20902854">
            <a:off x="2398301" y="2957554"/>
            <a:ext cx="18915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(CMS </a:t>
            </a:r>
            <a:r>
              <a:rPr lang="en-US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simulation</a:t>
            </a:r>
            <a:r>
              <a:rPr lang="en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AA44494-6D69-57F0-C8E9-642AEC8F132E}"/>
              </a:ext>
            </a:extLst>
          </p:cNvPr>
          <p:cNvSpPr/>
          <p:nvPr/>
        </p:nvSpPr>
        <p:spPr>
          <a:xfrm rot="20902854">
            <a:off x="2398301" y="5418911"/>
            <a:ext cx="18915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(CMS </a:t>
            </a:r>
            <a:r>
              <a:rPr lang="en-US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simulation</a:t>
            </a:r>
            <a:r>
              <a:rPr lang="en" sz="1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6496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0A6D8-C5C0-C229-3D72-615DD9020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ML: Features</a:t>
            </a:r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9153CE6-323E-AF77-42AD-5F4A5A42088D}"/>
              </a:ext>
            </a:extLst>
          </p:cNvPr>
          <p:cNvSpPr/>
          <p:nvPr/>
        </p:nvSpPr>
        <p:spPr>
          <a:xfrm>
            <a:off x="3328119" y="943709"/>
            <a:ext cx="500958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(CMS </a:t>
            </a:r>
            <a:r>
              <a:rPr lang="en-US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ru-RU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 </a:t>
            </a:r>
            <a:r>
              <a:rPr lang="en-US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and simulation</a:t>
            </a:r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BAB35416-39FB-CBDE-D6D0-C6552534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7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F047D6-F25D-F204-5DF2-343A30854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6" y="1466188"/>
            <a:ext cx="11968529" cy="531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4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9B2E937-C326-AA62-BFC5-3A62D7DA8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74" y="3104609"/>
            <a:ext cx="4914204" cy="36856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F2E007-EA56-3E4E-8026-1B456504E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ML: Training results on Run II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Объект 11">
                <a:extLst>
                  <a:ext uri="{FF2B5EF4-FFF2-40B4-BE49-F238E27FC236}">
                    <a16:creationId xmlns:a16="http://schemas.microsoft.com/office/drawing/2014/main" id="{D871D9CB-FCAB-102C-54F1-FF593BEB54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The most powerful features are: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" sz="24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tr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" sz="2400" dirty="0"/>
                  <a:t> </a:t>
                </a:r>
              </a:p>
              <a:p>
                <a:r>
                  <a:rPr lang="en" sz="2400" dirty="0"/>
                  <a:t>2D Pointing angle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en-US" sz="24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PV</m:t>
                    </m:r>
                  </m:oMath>
                </a14:m>
                <a:r>
                  <a:rPr lang="en" sz="2400" dirty="0"/>
                  <a:t>)</a:t>
                </a:r>
                <a:endParaRPr lang="ru-RU" sz="2400" dirty="0"/>
              </a:p>
              <a:p>
                <a:endParaRPr lang="ru-RU" sz="2400" dirty="0"/>
              </a:p>
            </p:txBody>
          </p:sp>
        </mc:Choice>
        <mc:Fallback xmlns="">
          <p:sp>
            <p:nvSpPr>
              <p:cNvPr id="12" name="Объект 11">
                <a:extLst>
                  <a:ext uri="{FF2B5EF4-FFF2-40B4-BE49-F238E27FC236}">
                    <a16:creationId xmlns:a16="http://schemas.microsoft.com/office/drawing/2014/main" id="{D871D9CB-FCAB-102C-54F1-FF593BEB54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965" t="-20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C708709-D4BB-0274-E14C-86D612B40935}"/>
              </a:ext>
            </a:extLst>
          </p:cNvPr>
          <p:cNvSpPr/>
          <p:nvPr/>
        </p:nvSpPr>
        <p:spPr>
          <a:xfrm rot="20902854">
            <a:off x="1765566" y="5082506"/>
            <a:ext cx="420138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Private work (CMS </a:t>
            </a:r>
            <a:r>
              <a:rPr lang="en-US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data</a:t>
            </a:r>
            <a:r>
              <a:rPr lang="en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E8903100-DB38-8548-33B8-E60E72EA8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862-2DAF-8747-8488-FC80A37E7BE1}" type="slidenum">
              <a:rPr lang="ru-RU" smtClean="0">
                <a:latin typeface="Helvetica" pitchFamily="2" charset="0"/>
              </a:rPr>
              <a:pPr/>
              <a:t>8</a:t>
            </a:fld>
            <a:r>
              <a:rPr lang="en-US">
                <a:latin typeface="Helvetica" pitchFamily="2" charset="0"/>
              </a:rPr>
              <a:t> / 24</a:t>
            </a:r>
            <a:endParaRPr lang="ru-RU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478E5-CE53-C392-2292-93AFFF957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206" y="1539240"/>
            <a:ext cx="7043229" cy="53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811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/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17703</TotalTime>
  <Words>2693</Words>
  <Application>Microsoft Office PowerPoint</Application>
  <PresentationFormat>Widescreen</PresentationFormat>
  <Paragraphs>541</Paragraphs>
  <Slides>45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Cambria Math</vt:lpstr>
      <vt:lpstr>Helvetica</vt:lpstr>
      <vt:lpstr>Helvetica Light</vt:lpstr>
      <vt:lpstr>Helvetica Neue</vt:lpstr>
      <vt:lpstr>Тема Office</vt:lpstr>
      <vt:lpstr>Search for a new decay of Λ_b  with X(3872)^0 in the final state</vt:lpstr>
      <vt:lpstr>Outline</vt:lpstr>
      <vt:lpstr>Motivation</vt:lpstr>
      <vt:lpstr>Motivation</vt:lpstr>
      <vt:lpstr>Introduction</vt:lpstr>
      <vt:lpstr>Pre-Selection</vt:lpstr>
      <vt:lpstr>ML: Strategy</vt:lpstr>
      <vt:lpstr>ML: Features</vt:lpstr>
      <vt:lpstr>ML: Training results on Run II</vt:lpstr>
      <vt:lpstr>ML: Performance</vt:lpstr>
      <vt:lpstr>ML: MVA cut optimization</vt:lpstr>
      <vt:lpstr>ML: Validation</vt:lpstr>
      <vt:lpstr>Fitting: Signal model</vt:lpstr>
      <vt:lpstr>Fitting: Signal shape extraction</vt:lpstr>
      <vt:lpstr>Fitting: Signal shape extraction</vt:lpstr>
      <vt:lpstr>Fitting: Signal shape extraction</vt:lpstr>
      <vt:lpstr>Fitting: non-resonant Λ_b and ψ(2S)</vt:lpstr>
      <vt:lpstr>2D fit of  Λ_b→ψ(2S)Λ signal in data</vt:lpstr>
      <vt:lpstr>2D fit of  Λ_b→ψ(2S)Λ signal in data</vt:lpstr>
      <vt:lpstr>2D fit of  Λ_b→ψ(2S)Λ signal in data</vt:lpstr>
      <vt:lpstr>Sensitivity to X signal</vt:lpstr>
      <vt:lpstr>Fit toy MC</vt:lpstr>
      <vt:lpstr>Fit toy MC</vt:lpstr>
      <vt:lpstr>Resulting sensitivity</vt:lpstr>
      <vt:lpstr>Results</vt:lpstr>
      <vt:lpstr>Backup</vt:lpstr>
      <vt:lpstr>The CMS detector</vt:lpstr>
      <vt:lpstr>Explanation of B→Xh phenomenon</vt:lpstr>
      <vt:lpstr>ML: Features</vt:lpstr>
      <vt:lpstr>ML algorithm: Signal</vt:lpstr>
      <vt:lpstr>ML algorithm: Background</vt:lpstr>
      <vt:lpstr>LHCb result for BFR</vt:lpstr>
      <vt:lpstr>ML algorithm: Why do we need to use ML?</vt:lpstr>
      <vt:lpstr>ML algorithm: Background</vt:lpstr>
      <vt:lpstr>Training: Run III</vt:lpstr>
      <vt:lpstr>Feature importancies for Run-II data</vt:lpstr>
      <vt:lpstr>Fitting: Signal model in details</vt:lpstr>
      <vt:lpstr>ML Algorithm: hyperparameters</vt:lpstr>
      <vt:lpstr>ML strategy: PiPi scaling of Psi-data</vt:lpstr>
      <vt:lpstr>Efficiencies</vt:lpstr>
      <vt:lpstr>Fitting Psi dataset: Run III</vt:lpstr>
      <vt:lpstr>Fitting Psi dataset: Run III</vt:lpstr>
      <vt:lpstr>2D fit of  Λ_b→ψ(2S)Λ signal in data</vt:lpstr>
      <vt:lpstr>Fitting: Signal shape extraction</vt:lpstr>
      <vt:lpstr>Fitting: Signal shape extraction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MISP 2024 SLIDES</dc:title>
  <dc:creator>Microsoft Office User</dc:creator>
  <cp:lastModifiedBy>Sergey Polikarpov</cp:lastModifiedBy>
  <cp:revision>58</cp:revision>
  <cp:lastPrinted>2024-03-02T10:32:05Z</cp:lastPrinted>
  <dcterms:created xsi:type="dcterms:W3CDTF">2024-02-19T21:06:09Z</dcterms:created>
  <dcterms:modified xsi:type="dcterms:W3CDTF">2024-03-04T14:42:12Z</dcterms:modified>
</cp:coreProperties>
</file>